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y="5143500" cx="9144000"/>
  <p:notesSz cx="6858000" cy="9144000"/>
  <p:embeddedFontLst>
    <p:embeddedFont>
      <p:font typeface="Playfair Display"/>
      <p:regular r:id="rId49"/>
      <p:bold r:id="rId50"/>
      <p:italic r:id="rId51"/>
      <p:boldItalic r:id="rId52"/>
    </p:embeddedFont>
    <p:embeddedFont>
      <p:font typeface="Lobster"/>
      <p:regular r:id="rId53"/>
    </p:embeddedFont>
    <p:embeddedFont>
      <p:font typeface="Montserrat"/>
      <p:regular r:id="rId54"/>
      <p:bold r:id="rId55"/>
      <p:italic r:id="rId56"/>
      <p:boldItalic r:id="rId57"/>
    </p:embeddedFont>
    <p:embeddedFont>
      <p:font typeface="Open Sans SemiBold"/>
      <p:regular r:id="rId58"/>
      <p:bold r:id="rId59"/>
      <p:italic r:id="rId60"/>
      <p:boldItalic r:id="rId61"/>
    </p:embeddedFont>
    <p:embeddedFont>
      <p:font typeface="Open Sans Medium"/>
      <p:regular r:id="rId62"/>
      <p:bold r:id="rId63"/>
      <p:italic r:id="rId64"/>
      <p:boldItalic r:id="rId65"/>
    </p:embeddedFont>
    <p:embeddedFont>
      <p:font typeface="Oswald"/>
      <p:regular r:id="rId66"/>
      <p:bold r:id="rId67"/>
    </p:embeddedFont>
    <p:embeddedFont>
      <p:font typeface="Open Sans"/>
      <p:regular r:id="rId68"/>
      <p:bold r:id="rId69"/>
      <p:italic r:id="rId70"/>
      <p:boldItalic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font" Target="fonts/PlayfairDispl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OpenSans-boldItalic.fntdata"/><Relationship Id="rId70" Type="http://schemas.openxmlformats.org/officeDocument/2006/relationships/font" Target="fonts/OpenSans-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OpenSansMedium-regular.fntdata"/><Relationship Id="rId61" Type="http://schemas.openxmlformats.org/officeDocument/2006/relationships/font" Target="fonts/OpenSansSemiBold-boldItalic.fntdata"/><Relationship Id="rId20" Type="http://schemas.openxmlformats.org/officeDocument/2006/relationships/slide" Target="slides/slide15.xml"/><Relationship Id="rId64" Type="http://schemas.openxmlformats.org/officeDocument/2006/relationships/font" Target="fonts/OpenSansMedium-italic.fntdata"/><Relationship Id="rId63" Type="http://schemas.openxmlformats.org/officeDocument/2006/relationships/font" Target="fonts/OpenSansMedium-bold.fntdata"/><Relationship Id="rId22" Type="http://schemas.openxmlformats.org/officeDocument/2006/relationships/slide" Target="slides/slide17.xml"/><Relationship Id="rId66" Type="http://schemas.openxmlformats.org/officeDocument/2006/relationships/font" Target="fonts/Oswald-regular.fntdata"/><Relationship Id="rId21" Type="http://schemas.openxmlformats.org/officeDocument/2006/relationships/slide" Target="slides/slide16.xml"/><Relationship Id="rId65" Type="http://schemas.openxmlformats.org/officeDocument/2006/relationships/font" Target="fonts/OpenSansMedium-boldItalic.fntdata"/><Relationship Id="rId24" Type="http://schemas.openxmlformats.org/officeDocument/2006/relationships/slide" Target="slides/slide19.xml"/><Relationship Id="rId68" Type="http://schemas.openxmlformats.org/officeDocument/2006/relationships/font" Target="fonts/OpenSans-regular.fntdata"/><Relationship Id="rId23" Type="http://schemas.openxmlformats.org/officeDocument/2006/relationships/slide" Target="slides/slide18.xml"/><Relationship Id="rId67" Type="http://schemas.openxmlformats.org/officeDocument/2006/relationships/font" Target="fonts/Oswald-bold.fntdata"/><Relationship Id="rId60" Type="http://schemas.openxmlformats.org/officeDocument/2006/relationships/font" Target="fonts/OpenSansSemiBold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OpenSans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layfairDisplay-italic.fntdata"/><Relationship Id="rId50" Type="http://schemas.openxmlformats.org/officeDocument/2006/relationships/font" Target="fonts/PlayfairDisplay-bold.fntdata"/><Relationship Id="rId53" Type="http://schemas.openxmlformats.org/officeDocument/2006/relationships/font" Target="fonts/Lobster-regular.fntdata"/><Relationship Id="rId52" Type="http://schemas.openxmlformats.org/officeDocument/2006/relationships/font" Target="fonts/PlayfairDisplay-boldItalic.fntdata"/><Relationship Id="rId11" Type="http://schemas.openxmlformats.org/officeDocument/2006/relationships/slide" Target="slides/slide6.xml"/><Relationship Id="rId55" Type="http://schemas.openxmlformats.org/officeDocument/2006/relationships/font" Target="fonts/Montserrat-bold.fntdata"/><Relationship Id="rId10" Type="http://schemas.openxmlformats.org/officeDocument/2006/relationships/slide" Target="slides/slide5.xml"/><Relationship Id="rId54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57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56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59" Type="http://schemas.openxmlformats.org/officeDocument/2006/relationships/font" Target="fonts/OpenSansSemiBold-bold.fntdata"/><Relationship Id="rId14" Type="http://schemas.openxmlformats.org/officeDocument/2006/relationships/slide" Target="slides/slide9.xml"/><Relationship Id="rId58" Type="http://schemas.openxmlformats.org/officeDocument/2006/relationships/font" Target="fonts/OpenSansSemiBold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jpg>
</file>

<file path=ppt/media/image29.png>
</file>

<file path=ppt/media/image3.png>
</file>

<file path=ppt/media/image30.jpg>
</file>

<file path=ppt/media/image31.jpg>
</file>

<file path=ppt/media/image32.jpg>
</file>

<file path=ppt/media/image33.png>
</file>

<file path=ppt/media/image34.jpg>
</file>

<file path=ppt/media/image35.jp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d272a80a7_0_1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1d272a80a7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6fa3c898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6fa3c89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6fa3c898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6fa3c89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6fa3c898_0_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6fa3c89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1d272a80a7_0_1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1d272a80a7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1d272a80a7_0_1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1d272a80a7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1d272a80a7_0_1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1d272a80a7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1d272a80a7_0_14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1d272a80a7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1d272a80a7_0_1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1d272a80a7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1d272a80a7_0_17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1d272a80a7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1d272a80a7_0_19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1d272a80a7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1d272a80a7_0_20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1d272a80a7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1d272a80a7_0_2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1d272a80a7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1d272a80a7_0_2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1d272a80a7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1d272a80a7_0_2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1d272a80a7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1d272a80a7_0_29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1d272a80a7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1d272a80a7_0_3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1d272a80a7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1d272a80a7_0_3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1d272a80a7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1d272a80a7_0_40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1d272a80a7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1d272a80a7_0_36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1d272a80a7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1d272a80a7_0_4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1d272a80a7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39769ae8bb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39769ae8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39769ae8bb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39769ae8b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39769ae8bb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239769ae8b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39769ae8bb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239769ae8b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39814ce1d0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39814ce1d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39814ce1d0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39814ce1d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39814ce1d0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39814ce1d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39814ce1d0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39814ce1d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39769ae8bb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39769ae8bb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1d272a80a7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1d272a80a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39814ce1d0_0_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39814ce1d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39814ce1d0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239814ce1d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c6fa3c898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c6fa3c89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c6fa3c898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c6fa3c89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1d272a80a7_0_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1d272a80a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1d272a80a7_0_9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1d272a80a7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1d272a80a7_0_9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1d272a80a7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1d272a80a7_0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1d272a80a7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image" Target="../media/image22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14.png"/><Relationship Id="rId8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Relationship Id="rId4" Type="http://schemas.openxmlformats.org/officeDocument/2006/relationships/image" Target="../media/image2.png"/><Relationship Id="rId5" Type="http://schemas.openxmlformats.org/officeDocument/2006/relationships/image" Target="../media/image22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jpg"/><Relationship Id="rId4" Type="http://schemas.openxmlformats.org/officeDocument/2006/relationships/image" Target="../media/image19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jpg"/><Relationship Id="rId4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1.jpg"/><Relationship Id="rId4" Type="http://schemas.openxmlformats.org/officeDocument/2006/relationships/image" Target="../media/image30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jpg"/><Relationship Id="rId4" Type="http://schemas.openxmlformats.org/officeDocument/2006/relationships/image" Target="../media/image2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5.jpg"/><Relationship Id="rId4" Type="http://schemas.openxmlformats.org/officeDocument/2006/relationships/image" Target="../media/image25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5.jpg"/><Relationship Id="rId4" Type="http://schemas.openxmlformats.org/officeDocument/2006/relationships/image" Target="../media/image2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3.jpg"/><Relationship Id="rId4" Type="http://schemas.openxmlformats.org/officeDocument/2006/relationships/image" Target="../media/image34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3.jpg"/><Relationship Id="rId4" Type="http://schemas.openxmlformats.org/officeDocument/2006/relationships/image" Target="../media/image2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://drive.google.com/file/d/12gkIUzOq0RRbHxGYUoFhTyC3S_XdJ-WS/view" TargetMode="External"/><Relationship Id="rId4" Type="http://schemas.openxmlformats.org/officeDocument/2006/relationships/image" Target="../media/image2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2.jpg"/><Relationship Id="rId4" Type="http://schemas.openxmlformats.org/officeDocument/2006/relationships/image" Target="../media/image3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3D85C6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Neural Style Transfer</a:t>
            </a:r>
            <a:endParaRPr b="0">
              <a:solidFill>
                <a:srgbClr val="3D85C6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700"/>
              <a:t>Shivang Modi AIE007 | Rudra Sarkar AIE009</a:t>
            </a:r>
            <a:endParaRPr b="0" sz="1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HISTORY OF STYLE TRANSFER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234050"/>
            <a:ext cx="74262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985">
                <a:solidFill>
                  <a:srgbClr val="3D85C6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Image Processing and Filtering</a:t>
            </a:r>
            <a:endParaRPr sz="1985">
              <a:solidFill>
                <a:srgbClr val="3D85C6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1686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90"/>
              <a:buFont typeface="Open Sans"/>
              <a:buChar char="●"/>
            </a:pPr>
            <a:r>
              <a:rPr lang="en" sz="1560">
                <a:latin typeface="Open Sans"/>
                <a:ea typeface="Open Sans"/>
                <a:cs typeface="Open Sans"/>
                <a:sym typeface="Open Sans"/>
              </a:rPr>
              <a:t>Image simplification and abstraction</a:t>
            </a:r>
            <a:endParaRPr sz="156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60">
              <a:latin typeface="Open Sans"/>
              <a:ea typeface="Open Sans"/>
              <a:cs typeface="Open Sans"/>
              <a:sym typeface="Open Sans"/>
            </a:endParaRPr>
          </a:p>
          <a:p>
            <a:pPr indent="-32766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560"/>
              <a:buFont typeface="Open Sans"/>
              <a:buChar char="●"/>
            </a:pPr>
            <a:r>
              <a:rPr lang="en" sz="1560">
                <a:latin typeface="Open Sans"/>
                <a:ea typeface="Open Sans"/>
                <a:cs typeface="Open Sans"/>
                <a:sym typeface="Open Sans"/>
              </a:rPr>
              <a:t>Combining related image processing filters to render a given photo</a:t>
            </a:r>
            <a:endParaRPr sz="156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60">
              <a:latin typeface="Open Sans"/>
              <a:ea typeface="Open Sans"/>
              <a:cs typeface="Open Sans"/>
              <a:sym typeface="Open Sans"/>
            </a:endParaRPr>
          </a:p>
          <a:p>
            <a:pPr indent="-32766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560"/>
              <a:buFont typeface="Open Sans"/>
              <a:buChar char="●"/>
            </a:pPr>
            <a:r>
              <a:rPr lang="en" sz="1560">
                <a:latin typeface="Open Sans"/>
                <a:ea typeface="Open Sans"/>
                <a:cs typeface="Open Sans"/>
                <a:sym typeface="Open Sans"/>
              </a:rPr>
              <a:t>Winnemöller for the first time exploited bilateral and difference of gaussian filters to automatically produce cartoon like effects</a:t>
            </a:r>
            <a:endParaRPr sz="156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Transfer </a:t>
            </a:r>
            <a:r>
              <a:rPr lang="en"/>
              <a:t>using</a:t>
            </a:r>
            <a:r>
              <a:rPr lang="en"/>
              <a:t> Neural Networks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Attention areas</a:t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 rotWithShape="1">
          <a:blip r:embed="rId3">
            <a:alphaModFix/>
          </a:blip>
          <a:srcRect b="18447" l="15789" r="0" t="0"/>
          <a:stretch/>
        </p:blipFill>
        <p:spPr>
          <a:xfrm>
            <a:off x="2233475" y="445025"/>
            <a:ext cx="6142549" cy="440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Background pointer shape in timeline graphic" id="142" name="Google Shape;142;p25"/>
          <p:cNvSpPr/>
          <p:nvPr/>
        </p:nvSpPr>
        <p:spPr>
          <a:xfrm>
            <a:off x="340934" y="2199000"/>
            <a:ext cx="1872300" cy="7455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" name="Google Shape;143;p25"/>
          <p:cNvGrpSpPr/>
          <p:nvPr/>
        </p:nvGrpSpPr>
        <p:grpSpPr>
          <a:xfrm>
            <a:off x="969270" y="1610215"/>
            <a:ext cx="198900" cy="593656"/>
            <a:chOff x="777447" y="1610215"/>
            <a:chExt cx="198900" cy="593656"/>
          </a:xfrm>
        </p:grpSpPr>
        <p:cxnSp>
          <p:nvCxnSpPr>
            <p:cNvPr id="144" name="Google Shape;144;p25"/>
            <p:cNvCxnSpPr/>
            <p:nvPr/>
          </p:nvCxnSpPr>
          <p:spPr>
            <a:xfrm>
              <a:off x="876909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5" name="Google Shape;145;p25"/>
            <p:cNvSpPr/>
            <p:nvPr/>
          </p:nvSpPr>
          <p:spPr>
            <a:xfrm>
              <a:off x="777447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" name="Google Shape;146;p25"/>
          <p:cNvSpPr txBox="1"/>
          <p:nvPr>
            <p:ph idx="4294967295" type="body"/>
          </p:nvPr>
        </p:nvSpPr>
        <p:spPr>
          <a:xfrm>
            <a:off x="318375" y="385667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latin typeface="Open Sans Medium"/>
                <a:ea typeface="Open Sans Medium"/>
                <a:cs typeface="Open Sans Medium"/>
                <a:sym typeface="Open Sans Medium"/>
              </a:rPr>
              <a:t>Content representations ?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descr="Background pointer shape in timeline graphic" id="147" name="Google Shape;147;p25"/>
          <p:cNvSpPr/>
          <p:nvPr/>
        </p:nvSpPr>
        <p:spPr>
          <a:xfrm>
            <a:off x="1817054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" name="Google Shape;148;p25"/>
          <p:cNvGrpSpPr/>
          <p:nvPr/>
        </p:nvGrpSpPr>
        <p:grpSpPr>
          <a:xfrm>
            <a:off x="2684632" y="2938958"/>
            <a:ext cx="198900" cy="593656"/>
            <a:chOff x="2223534" y="2938958"/>
            <a:chExt cx="198900" cy="593656"/>
          </a:xfrm>
        </p:grpSpPr>
        <p:cxnSp>
          <p:nvCxnSpPr>
            <p:cNvPr id="149" name="Google Shape;149;p25"/>
            <p:cNvCxnSpPr/>
            <p:nvPr/>
          </p:nvCxnSpPr>
          <p:spPr>
            <a:xfrm rot="10800000">
              <a:off x="2322997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0" name="Google Shape;150;p25"/>
            <p:cNvSpPr/>
            <p:nvPr/>
          </p:nvSpPr>
          <p:spPr>
            <a:xfrm flipH="1" rot="10800000">
              <a:off x="2223534" y="3333714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25"/>
          <p:cNvSpPr txBox="1"/>
          <p:nvPr>
            <p:ph idx="4294967295" type="body"/>
          </p:nvPr>
        </p:nvSpPr>
        <p:spPr>
          <a:xfrm>
            <a:off x="1367349" y="3757725"/>
            <a:ext cx="24417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latin typeface="Open Sans Medium"/>
                <a:ea typeface="Open Sans Medium"/>
                <a:cs typeface="Open Sans Medium"/>
                <a:sym typeface="Open Sans Medium"/>
              </a:rPr>
              <a:t>Style representations ?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descr="Background pointer shape in timeline graphic" id="152" name="Google Shape;152;p25"/>
          <p:cNvSpPr/>
          <p:nvPr/>
        </p:nvSpPr>
        <p:spPr>
          <a:xfrm>
            <a:off x="347197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5"/>
          <p:cNvSpPr txBox="1"/>
          <p:nvPr>
            <p:ph idx="4294967295" type="body"/>
          </p:nvPr>
        </p:nvSpPr>
        <p:spPr>
          <a:xfrm>
            <a:off x="3767755" y="2336550"/>
            <a:ext cx="13155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Questions</a:t>
            </a:r>
            <a:endParaRPr sz="1600">
              <a:solidFill>
                <a:srgbClr val="000000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grpSp>
        <p:nvGrpSpPr>
          <p:cNvPr id="154" name="Google Shape;154;p25"/>
          <p:cNvGrpSpPr/>
          <p:nvPr/>
        </p:nvGrpSpPr>
        <p:grpSpPr>
          <a:xfrm>
            <a:off x="4319545" y="1610215"/>
            <a:ext cx="198900" cy="593656"/>
            <a:chOff x="3918084" y="1610215"/>
            <a:chExt cx="198900" cy="593656"/>
          </a:xfrm>
        </p:grpSpPr>
        <p:cxnSp>
          <p:nvCxnSpPr>
            <p:cNvPr id="155" name="Google Shape;155;p25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6" name="Google Shape;156;p25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25"/>
          <p:cNvSpPr txBox="1"/>
          <p:nvPr>
            <p:ph idx="4294967295" type="body"/>
          </p:nvPr>
        </p:nvSpPr>
        <p:spPr>
          <a:xfrm>
            <a:off x="3304094" y="385667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latin typeface="Open Sans Medium"/>
                <a:ea typeface="Open Sans Medium"/>
                <a:cs typeface="Open Sans Medium"/>
                <a:sym typeface="Open Sans Medium"/>
              </a:rPr>
              <a:t>Cost function and optimisation ?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descr="Background pointer shape in timeline graphic" id="158" name="Google Shape;158;p25"/>
          <p:cNvSpPr/>
          <p:nvPr/>
        </p:nvSpPr>
        <p:spPr>
          <a:xfrm>
            <a:off x="512689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" name="Google Shape;159;p25"/>
          <p:cNvGrpSpPr/>
          <p:nvPr/>
        </p:nvGrpSpPr>
        <p:grpSpPr>
          <a:xfrm>
            <a:off x="5973070" y="2938958"/>
            <a:ext cx="198900" cy="593656"/>
            <a:chOff x="5958946" y="2938958"/>
            <a:chExt cx="198900" cy="593656"/>
          </a:xfrm>
        </p:grpSpPr>
        <p:cxnSp>
          <p:nvCxnSpPr>
            <p:cNvPr id="160" name="Google Shape;160;p25"/>
            <p:cNvCxnSpPr/>
            <p:nvPr/>
          </p:nvCxnSpPr>
          <p:spPr>
            <a:xfrm rot="10800000">
              <a:off x="6058409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1" name="Google Shape;161;p25"/>
            <p:cNvSpPr/>
            <p:nvPr/>
          </p:nvSpPr>
          <p:spPr>
            <a:xfrm flipH="1" rot="10800000">
              <a:off x="5958946" y="3333714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25"/>
          <p:cNvSpPr txBox="1"/>
          <p:nvPr>
            <p:ph idx="4294967295" type="body"/>
          </p:nvPr>
        </p:nvSpPr>
        <p:spPr>
          <a:xfrm>
            <a:off x="5126902" y="3757725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latin typeface="Open Sans Medium"/>
                <a:ea typeface="Open Sans Medium"/>
                <a:cs typeface="Open Sans Medium"/>
                <a:sym typeface="Open Sans Medium"/>
              </a:rPr>
              <a:t>Why CNN ?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descr="Background pointer shape in timeline graphic" id="163" name="Google Shape;163;p25"/>
          <p:cNvSpPr/>
          <p:nvPr/>
        </p:nvSpPr>
        <p:spPr>
          <a:xfrm>
            <a:off x="678181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" name="Google Shape;164;p25"/>
          <p:cNvGrpSpPr/>
          <p:nvPr/>
        </p:nvGrpSpPr>
        <p:grpSpPr>
          <a:xfrm>
            <a:off x="7669807" y="1610215"/>
            <a:ext cx="198900" cy="593656"/>
            <a:chOff x="3918084" y="1610215"/>
            <a:chExt cx="198900" cy="593656"/>
          </a:xfrm>
        </p:grpSpPr>
        <p:cxnSp>
          <p:nvCxnSpPr>
            <p:cNvPr id="165" name="Google Shape;165;p25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6" name="Google Shape;166;p25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25"/>
          <p:cNvSpPr txBox="1"/>
          <p:nvPr>
            <p:ph idx="4294967295" type="body"/>
          </p:nvPr>
        </p:nvSpPr>
        <p:spPr>
          <a:xfrm>
            <a:off x="6685979" y="385667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latin typeface="Open Sans Medium"/>
                <a:ea typeface="Open Sans Medium"/>
                <a:cs typeface="Open Sans Medium"/>
                <a:sym typeface="Open Sans Medium"/>
              </a:rPr>
              <a:t>Why style transfer ?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CNN 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CNN ?</a:t>
            </a:r>
            <a:endParaRPr/>
          </a:p>
        </p:txBody>
      </p:sp>
      <p:sp>
        <p:nvSpPr>
          <p:cNvPr id="178" name="Google Shape;178;p27"/>
          <p:cNvSpPr/>
          <p:nvPr/>
        </p:nvSpPr>
        <p:spPr>
          <a:xfrm>
            <a:off x="311700" y="2105900"/>
            <a:ext cx="2560200" cy="154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We need the features</a:t>
            </a:r>
            <a:r>
              <a:rPr lang="en"/>
              <a:t> </a:t>
            </a:r>
            <a:endParaRPr/>
          </a:p>
        </p:txBody>
      </p:sp>
      <p:cxnSp>
        <p:nvCxnSpPr>
          <p:cNvPr id="179" name="Google Shape;179;p27"/>
          <p:cNvCxnSpPr>
            <a:endCxn id="178" idx="0"/>
          </p:cNvCxnSpPr>
          <p:nvPr/>
        </p:nvCxnSpPr>
        <p:spPr>
          <a:xfrm>
            <a:off x="1047900" y="1043300"/>
            <a:ext cx="543900" cy="106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CNN ?</a:t>
            </a:r>
            <a:endParaRPr/>
          </a:p>
        </p:txBody>
      </p:sp>
      <p:sp>
        <p:nvSpPr>
          <p:cNvPr id="185" name="Google Shape;185;p28"/>
          <p:cNvSpPr/>
          <p:nvPr/>
        </p:nvSpPr>
        <p:spPr>
          <a:xfrm>
            <a:off x="311700" y="2105900"/>
            <a:ext cx="2560200" cy="154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We need the features</a:t>
            </a:r>
            <a:r>
              <a:rPr lang="en"/>
              <a:t> </a:t>
            </a:r>
            <a:endParaRPr/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300" y="1170125"/>
            <a:ext cx="5715000" cy="3219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p28"/>
          <p:cNvCxnSpPr>
            <a:endCxn id="185" idx="0"/>
          </p:cNvCxnSpPr>
          <p:nvPr/>
        </p:nvCxnSpPr>
        <p:spPr>
          <a:xfrm>
            <a:off x="1047900" y="1043300"/>
            <a:ext cx="543900" cy="106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Features?</a:t>
            </a:r>
            <a:endParaRPr/>
          </a:p>
        </p:txBody>
      </p:sp>
      <p:sp>
        <p:nvSpPr>
          <p:cNvPr id="193" name="Google Shape;193;p29"/>
          <p:cNvSpPr/>
          <p:nvPr/>
        </p:nvSpPr>
        <p:spPr>
          <a:xfrm>
            <a:off x="357100" y="1175600"/>
            <a:ext cx="3375300" cy="170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know this is what we want for</a:t>
            </a:r>
            <a:r>
              <a:rPr b="1" lang="en"/>
              <a:t> features</a:t>
            </a:r>
            <a:r>
              <a:rPr lang="en"/>
              <a:t> and this is what we want for </a:t>
            </a:r>
            <a:r>
              <a:rPr b="1" lang="en"/>
              <a:t>styles </a:t>
            </a:r>
            <a:r>
              <a:rPr lang="en"/>
              <a:t>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Features?</a:t>
            </a:r>
            <a:endParaRPr/>
          </a:p>
        </p:txBody>
      </p:sp>
      <p:sp>
        <p:nvSpPr>
          <p:cNvPr id="199" name="Google Shape;199;p30"/>
          <p:cNvSpPr/>
          <p:nvPr/>
        </p:nvSpPr>
        <p:spPr>
          <a:xfrm>
            <a:off x="357100" y="1175600"/>
            <a:ext cx="3375300" cy="170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start with </a:t>
            </a:r>
            <a:r>
              <a:rPr b="1" lang="en"/>
              <a:t>content</a:t>
            </a:r>
            <a:r>
              <a:rPr lang="en"/>
              <a:t> representation</a:t>
            </a:r>
            <a:endParaRPr/>
          </a:p>
        </p:txBody>
      </p:sp>
      <p:pic>
        <p:nvPicPr>
          <p:cNvPr id="200" name="Google Shape;200;p30"/>
          <p:cNvPicPr preferRelativeResize="0"/>
          <p:nvPr/>
        </p:nvPicPr>
        <p:blipFill rotWithShape="1">
          <a:blip r:embed="rId3">
            <a:alphaModFix/>
          </a:blip>
          <a:srcRect b="0" l="17602" r="16542" t="67957"/>
          <a:stretch/>
        </p:blipFill>
        <p:spPr>
          <a:xfrm>
            <a:off x="4224350" y="2214375"/>
            <a:ext cx="4163850" cy="24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0"/>
          <p:cNvSpPr txBox="1"/>
          <p:nvPr/>
        </p:nvSpPr>
        <p:spPr>
          <a:xfrm>
            <a:off x="447037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2" name="Google Shape;202;p30"/>
          <p:cNvSpPr txBox="1"/>
          <p:nvPr/>
        </p:nvSpPr>
        <p:spPr>
          <a:xfrm>
            <a:off x="529657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3" name="Google Shape;203;p30"/>
          <p:cNvSpPr txBox="1"/>
          <p:nvPr/>
        </p:nvSpPr>
        <p:spPr>
          <a:xfrm>
            <a:off x="613707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4" name="Google Shape;204;p30"/>
          <p:cNvSpPr txBox="1"/>
          <p:nvPr/>
        </p:nvSpPr>
        <p:spPr>
          <a:xfrm>
            <a:off x="6904300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5" name="Google Shape;205;p30"/>
          <p:cNvSpPr txBox="1"/>
          <p:nvPr/>
        </p:nvSpPr>
        <p:spPr>
          <a:xfrm>
            <a:off x="771712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6" name="Google Shape;206;p30"/>
          <p:cNvSpPr txBox="1"/>
          <p:nvPr/>
        </p:nvSpPr>
        <p:spPr>
          <a:xfrm>
            <a:off x="5219025" y="3456325"/>
            <a:ext cx="4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123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7" name="Google Shape;207;p30"/>
          <p:cNvSpPr txBox="1"/>
          <p:nvPr/>
        </p:nvSpPr>
        <p:spPr>
          <a:xfrm>
            <a:off x="6059513" y="3410175"/>
            <a:ext cx="4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234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8" name="Google Shape;208;p30"/>
          <p:cNvSpPr txBox="1"/>
          <p:nvPr/>
        </p:nvSpPr>
        <p:spPr>
          <a:xfrm>
            <a:off x="6826738" y="3410175"/>
            <a:ext cx="4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345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9" name="Google Shape;209;p30"/>
          <p:cNvSpPr txBox="1"/>
          <p:nvPr/>
        </p:nvSpPr>
        <p:spPr>
          <a:xfrm>
            <a:off x="5893325" y="2626800"/>
            <a:ext cx="82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12345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Features?</a:t>
            </a:r>
            <a:endParaRPr/>
          </a:p>
        </p:txBody>
      </p:sp>
      <p:sp>
        <p:nvSpPr>
          <p:cNvPr id="215" name="Google Shape;215;p31"/>
          <p:cNvSpPr/>
          <p:nvPr/>
        </p:nvSpPr>
        <p:spPr>
          <a:xfrm>
            <a:off x="357100" y="1175600"/>
            <a:ext cx="3375300" cy="170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start with </a:t>
            </a:r>
            <a:r>
              <a:rPr b="1" lang="en"/>
              <a:t>content</a:t>
            </a:r>
            <a:r>
              <a:rPr lang="en"/>
              <a:t> representation</a:t>
            </a:r>
            <a:endParaRPr/>
          </a:p>
        </p:txBody>
      </p:sp>
      <p:pic>
        <p:nvPicPr>
          <p:cNvPr id="216" name="Google Shape;216;p31"/>
          <p:cNvPicPr preferRelativeResize="0"/>
          <p:nvPr/>
        </p:nvPicPr>
        <p:blipFill rotWithShape="1">
          <a:blip r:embed="rId3">
            <a:alphaModFix/>
          </a:blip>
          <a:srcRect b="0" l="17602" r="16542" t="67957"/>
          <a:stretch/>
        </p:blipFill>
        <p:spPr>
          <a:xfrm>
            <a:off x="4224350" y="2214375"/>
            <a:ext cx="4163850" cy="24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1"/>
          <p:cNvSpPr txBox="1"/>
          <p:nvPr/>
        </p:nvSpPr>
        <p:spPr>
          <a:xfrm>
            <a:off x="447037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18" name="Google Shape;218;p31"/>
          <p:cNvSpPr txBox="1"/>
          <p:nvPr/>
        </p:nvSpPr>
        <p:spPr>
          <a:xfrm>
            <a:off x="529657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19" name="Google Shape;219;p31"/>
          <p:cNvSpPr txBox="1"/>
          <p:nvPr/>
        </p:nvSpPr>
        <p:spPr>
          <a:xfrm>
            <a:off x="613707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20" name="Google Shape;220;p31"/>
          <p:cNvSpPr txBox="1"/>
          <p:nvPr/>
        </p:nvSpPr>
        <p:spPr>
          <a:xfrm>
            <a:off x="6904300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21" name="Google Shape;221;p31"/>
          <p:cNvSpPr txBox="1"/>
          <p:nvPr/>
        </p:nvSpPr>
        <p:spPr>
          <a:xfrm>
            <a:off x="771712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22" name="Google Shape;222;p31"/>
          <p:cNvSpPr txBox="1"/>
          <p:nvPr/>
        </p:nvSpPr>
        <p:spPr>
          <a:xfrm>
            <a:off x="5219025" y="3456325"/>
            <a:ext cx="4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123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23" name="Google Shape;223;p31"/>
          <p:cNvSpPr txBox="1"/>
          <p:nvPr/>
        </p:nvSpPr>
        <p:spPr>
          <a:xfrm>
            <a:off x="6059513" y="3410175"/>
            <a:ext cx="4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234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24" name="Google Shape;224;p31"/>
          <p:cNvSpPr txBox="1"/>
          <p:nvPr/>
        </p:nvSpPr>
        <p:spPr>
          <a:xfrm>
            <a:off x="6826738" y="3410175"/>
            <a:ext cx="4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345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25" name="Google Shape;225;p31"/>
          <p:cNvSpPr txBox="1"/>
          <p:nvPr/>
        </p:nvSpPr>
        <p:spPr>
          <a:xfrm>
            <a:off x="5893325" y="2626800"/>
            <a:ext cx="82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12345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26" name="Google Shape;226;p31"/>
          <p:cNvSpPr txBox="1"/>
          <p:nvPr/>
        </p:nvSpPr>
        <p:spPr>
          <a:xfrm>
            <a:off x="4393475" y="1337050"/>
            <a:ext cx="442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So the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last</a:t>
            </a: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 layer is the aggregation of all the feature maps, the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CNN </a:t>
            </a: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has discovered so far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cxnSp>
        <p:nvCxnSpPr>
          <p:cNvPr id="227" name="Google Shape;227;p31"/>
          <p:cNvCxnSpPr>
            <a:endCxn id="225" idx="0"/>
          </p:cNvCxnSpPr>
          <p:nvPr/>
        </p:nvCxnSpPr>
        <p:spPr>
          <a:xfrm flipH="1">
            <a:off x="6306275" y="1936800"/>
            <a:ext cx="63000" cy="69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8" name="Google Shape;228;p31"/>
          <p:cNvSpPr txBox="1"/>
          <p:nvPr/>
        </p:nvSpPr>
        <p:spPr>
          <a:xfrm>
            <a:off x="818400" y="3835750"/>
            <a:ext cx="442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So, </a:t>
            </a:r>
            <a:r>
              <a:rPr lang="en">
                <a:solidFill>
                  <a:schemeClr val="dk2"/>
                </a:solidFill>
                <a:highlight>
                  <a:schemeClr val="dk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content ≡ Last layer of CNN</a:t>
            </a:r>
            <a:endParaRPr>
              <a:solidFill>
                <a:schemeClr val="dk2"/>
              </a:solidFill>
              <a:highlight>
                <a:schemeClr val="dk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SemiBold"/>
                <a:ea typeface="Open Sans SemiBold"/>
                <a:cs typeface="Open Sans SemiBold"/>
                <a:sym typeface="Open Sans SemiBold"/>
              </a:rPr>
              <a:t>Overview      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5" name="Google Shape;65;p14"/>
          <p:cNvSpPr txBox="1"/>
          <p:nvPr>
            <p:ph idx="2" type="body"/>
          </p:nvPr>
        </p:nvSpPr>
        <p:spPr>
          <a:xfrm>
            <a:off x="4750125" y="3725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 Medium"/>
              <a:buChar char="●"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What is Style Transfer ?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Open Sans Medium"/>
              <a:buChar char="●"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A brief history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Open Sans Medium"/>
              <a:buChar char="●"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Style Transfer using Neural Networks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Open Sans Medium"/>
              <a:buChar char="●"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Modelling Style Transfer as an optimisation problem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Features?</a:t>
            </a:r>
            <a:endParaRPr/>
          </a:p>
        </p:txBody>
      </p:sp>
      <p:sp>
        <p:nvSpPr>
          <p:cNvPr id="234" name="Google Shape;234;p32"/>
          <p:cNvSpPr/>
          <p:nvPr/>
        </p:nvSpPr>
        <p:spPr>
          <a:xfrm>
            <a:off x="357100" y="1175600"/>
            <a:ext cx="3375300" cy="170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</a:t>
            </a:r>
            <a:r>
              <a:rPr b="1" lang="en"/>
              <a:t>Style</a:t>
            </a:r>
            <a:r>
              <a:rPr lang="en"/>
              <a:t> is more </a:t>
            </a:r>
            <a:r>
              <a:rPr b="1" lang="en"/>
              <a:t>abstract</a:t>
            </a:r>
            <a:endParaRPr b="1"/>
          </a:p>
        </p:txBody>
      </p:sp>
      <p:pic>
        <p:nvPicPr>
          <p:cNvPr id="235" name="Google Shape;235;p32"/>
          <p:cNvPicPr preferRelativeResize="0"/>
          <p:nvPr/>
        </p:nvPicPr>
        <p:blipFill rotWithShape="1">
          <a:blip r:embed="rId3">
            <a:alphaModFix/>
          </a:blip>
          <a:srcRect b="0" l="17602" r="16542" t="67957"/>
          <a:stretch/>
        </p:blipFill>
        <p:spPr>
          <a:xfrm>
            <a:off x="4224350" y="2214375"/>
            <a:ext cx="4163850" cy="24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2"/>
          <p:cNvSpPr txBox="1"/>
          <p:nvPr/>
        </p:nvSpPr>
        <p:spPr>
          <a:xfrm>
            <a:off x="447037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37" name="Google Shape;237;p32"/>
          <p:cNvSpPr txBox="1"/>
          <p:nvPr/>
        </p:nvSpPr>
        <p:spPr>
          <a:xfrm>
            <a:off x="529657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38" name="Google Shape;238;p32"/>
          <p:cNvSpPr txBox="1"/>
          <p:nvPr/>
        </p:nvSpPr>
        <p:spPr>
          <a:xfrm>
            <a:off x="613707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39" name="Google Shape;239;p32"/>
          <p:cNvSpPr txBox="1"/>
          <p:nvPr/>
        </p:nvSpPr>
        <p:spPr>
          <a:xfrm>
            <a:off x="6904300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0" name="Google Shape;240;p32"/>
          <p:cNvSpPr txBox="1"/>
          <p:nvPr/>
        </p:nvSpPr>
        <p:spPr>
          <a:xfrm>
            <a:off x="7717125" y="4255075"/>
            <a:ext cx="3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1" name="Google Shape;241;p32"/>
          <p:cNvSpPr txBox="1"/>
          <p:nvPr/>
        </p:nvSpPr>
        <p:spPr>
          <a:xfrm>
            <a:off x="5219025" y="3456325"/>
            <a:ext cx="4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123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2" name="Google Shape;242;p32"/>
          <p:cNvSpPr txBox="1"/>
          <p:nvPr/>
        </p:nvSpPr>
        <p:spPr>
          <a:xfrm>
            <a:off x="6059513" y="3410175"/>
            <a:ext cx="4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234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3" name="Google Shape;243;p32"/>
          <p:cNvSpPr txBox="1"/>
          <p:nvPr/>
        </p:nvSpPr>
        <p:spPr>
          <a:xfrm>
            <a:off x="6826738" y="3410175"/>
            <a:ext cx="49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345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4" name="Google Shape;244;p32"/>
          <p:cNvSpPr txBox="1"/>
          <p:nvPr/>
        </p:nvSpPr>
        <p:spPr>
          <a:xfrm>
            <a:off x="5893325" y="2626800"/>
            <a:ext cx="82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12345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5" name="Google Shape;245;p32"/>
          <p:cNvSpPr txBox="1"/>
          <p:nvPr/>
        </p:nvSpPr>
        <p:spPr>
          <a:xfrm>
            <a:off x="4493425" y="1575400"/>
            <a:ext cx="4428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We don’t want the exact </a:t>
            </a: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style</a:t>
            </a: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 image, we just require </a:t>
            </a: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the</a:t>
            </a:r>
            <a:r>
              <a:rPr lang="en" sz="1800">
                <a:latin typeface="Open Sans Medium"/>
                <a:ea typeface="Open Sans Medium"/>
                <a:cs typeface="Open Sans Medium"/>
                <a:sym typeface="Open Sans Medium"/>
              </a:rPr>
              <a:t> </a:t>
            </a:r>
            <a:r>
              <a:rPr lang="en" sz="1800">
                <a:highlight>
                  <a:schemeClr val="dk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essence</a:t>
            </a:r>
            <a:endParaRPr sz="1800">
              <a:highlight>
                <a:schemeClr val="dk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246" name="Google Shape;246;p32"/>
          <p:cNvSpPr txBox="1"/>
          <p:nvPr/>
        </p:nvSpPr>
        <p:spPr>
          <a:xfrm>
            <a:off x="749225" y="3336025"/>
            <a:ext cx="33213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And the essence is </a:t>
            </a:r>
            <a:r>
              <a:rPr lang="en" sz="1700">
                <a:highlight>
                  <a:srgbClr val="FFFF00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distributed</a:t>
            </a:r>
            <a:r>
              <a:rPr lang="en" sz="1700">
                <a:latin typeface="Open Sans Medium"/>
                <a:ea typeface="Open Sans Medium"/>
                <a:cs typeface="Open Sans Medium"/>
                <a:sym typeface="Open Sans Medium"/>
              </a:rPr>
              <a:t> </a:t>
            </a: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throughout</a:t>
            </a: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 the feature maps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Features?</a:t>
            </a:r>
            <a:endParaRPr/>
          </a:p>
        </p:txBody>
      </p:sp>
      <p:pic>
        <p:nvPicPr>
          <p:cNvPr id="252" name="Google Shape;252;p33"/>
          <p:cNvPicPr preferRelativeResize="0"/>
          <p:nvPr/>
        </p:nvPicPr>
        <p:blipFill rotWithShape="1">
          <a:blip r:embed="rId3">
            <a:alphaModFix/>
          </a:blip>
          <a:srcRect b="0" l="17602" r="16542" t="67957"/>
          <a:stretch/>
        </p:blipFill>
        <p:spPr>
          <a:xfrm>
            <a:off x="372500" y="1324387"/>
            <a:ext cx="4163850" cy="24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3"/>
          <p:cNvSpPr/>
          <p:nvPr/>
        </p:nvSpPr>
        <p:spPr>
          <a:xfrm>
            <a:off x="5362225" y="1659950"/>
            <a:ext cx="1860600" cy="18990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A86E8"/>
                </a:solidFill>
                <a:latin typeface="Lobster"/>
                <a:ea typeface="Lobster"/>
                <a:cs typeface="Lobster"/>
                <a:sym typeface="Lobster"/>
              </a:rPr>
              <a:t>Styles</a:t>
            </a:r>
            <a:endParaRPr sz="2000">
              <a:solidFill>
                <a:srgbClr val="4A86E8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cxnSp>
        <p:nvCxnSpPr>
          <p:cNvPr id="254" name="Google Shape;254;p33"/>
          <p:cNvCxnSpPr>
            <a:stCxn id="255" idx="1"/>
          </p:cNvCxnSpPr>
          <p:nvPr/>
        </p:nvCxnSpPr>
        <p:spPr>
          <a:xfrm rot="10800000">
            <a:off x="4255150" y="2643850"/>
            <a:ext cx="1244100" cy="12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6" name="Google Shape;256;p33"/>
          <p:cNvCxnSpPr/>
          <p:nvPr/>
        </p:nvCxnSpPr>
        <p:spPr>
          <a:xfrm flipH="1">
            <a:off x="4247425" y="2774775"/>
            <a:ext cx="1114800" cy="71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5" name="Google Shape;255;p33"/>
          <p:cNvSpPr/>
          <p:nvPr/>
        </p:nvSpPr>
        <p:spPr>
          <a:xfrm>
            <a:off x="5499250" y="1820050"/>
            <a:ext cx="1860600" cy="18990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A86E8"/>
                </a:solidFill>
                <a:latin typeface="Lobster"/>
                <a:ea typeface="Lobster"/>
                <a:cs typeface="Lobster"/>
                <a:sym typeface="Lobster"/>
              </a:rPr>
              <a:t>Styles</a:t>
            </a:r>
            <a:endParaRPr sz="2000">
              <a:solidFill>
                <a:srgbClr val="4A86E8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57" name="Google Shape;257;p33"/>
          <p:cNvSpPr/>
          <p:nvPr/>
        </p:nvSpPr>
        <p:spPr>
          <a:xfrm>
            <a:off x="5651650" y="1972450"/>
            <a:ext cx="1860600" cy="18990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A86E8"/>
                </a:solidFill>
                <a:latin typeface="Lobster"/>
                <a:ea typeface="Lobster"/>
                <a:cs typeface="Lobster"/>
                <a:sym typeface="Lobster"/>
              </a:rPr>
              <a:t>Styles</a:t>
            </a:r>
            <a:endParaRPr sz="2000">
              <a:solidFill>
                <a:srgbClr val="4A86E8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Features?</a:t>
            </a:r>
            <a:endParaRPr/>
          </a:p>
        </p:txBody>
      </p:sp>
      <p:pic>
        <p:nvPicPr>
          <p:cNvPr id="263" name="Google Shape;263;p34"/>
          <p:cNvPicPr preferRelativeResize="0"/>
          <p:nvPr/>
        </p:nvPicPr>
        <p:blipFill rotWithShape="1">
          <a:blip r:embed="rId3">
            <a:alphaModFix/>
          </a:blip>
          <a:srcRect b="0" l="17602" r="16542" t="67957"/>
          <a:stretch/>
        </p:blipFill>
        <p:spPr>
          <a:xfrm>
            <a:off x="372500" y="1324387"/>
            <a:ext cx="4163850" cy="24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4"/>
          <p:cNvSpPr/>
          <p:nvPr/>
        </p:nvSpPr>
        <p:spPr>
          <a:xfrm>
            <a:off x="5239200" y="1175575"/>
            <a:ext cx="1200600" cy="976500"/>
          </a:xfrm>
          <a:prstGeom prst="rect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41B47"/>
                </a:solidFill>
                <a:latin typeface="Lobster"/>
                <a:ea typeface="Lobster"/>
                <a:cs typeface="Lobster"/>
                <a:sym typeface="Lobster"/>
              </a:rPr>
              <a:t>Color correlation</a:t>
            </a:r>
            <a:endParaRPr sz="1800">
              <a:solidFill>
                <a:srgbClr val="741B47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cxnSp>
        <p:nvCxnSpPr>
          <p:cNvPr id="265" name="Google Shape;265;p34"/>
          <p:cNvCxnSpPr>
            <a:stCxn id="266" idx="1"/>
          </p:cNvCxnSpPr>
          <p:nvPr/>
        </p:nvCxnSpPr>
        <p:spPr>
          <a:xfrm rot="10800000">
            <a:off x="4255150" y="2975075"/>
            <a:ext cx="1244100" cy="12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7" name="Google Shape;267;p34"/>
          <p:cNvCxnSpPr>
            <a:stCxn id="268" idx="1"/>
          </p:cNvCxnSpPr>
          <p:nvPr/>
        </p:nvCxnSpPr>
        <p:spPr>
          <a:xfrm rot="10800000">
            <a:off x="4247475" y="3489550"/>
            <a:ext cx="1396500" cy="89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6" name="Google Shape;266;p34"/>
          <p:cNvSpPr/>
          <p:nvPr/>
        </p:nvSpPr>
        <p:spPr>
          <a:xfrm>
            <a:off x="5499250" y="2482625"/>
            <a:ext cx="1200600" cy="1236300"/>
          </a:xfrm>
          <a:prstGeom prst="rect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34F5C"/>
                </a:solidFill>
                <a:latin typeface="Lobster"/>
                <a:ea typeface="Lobster"/>
                <a:cs typeface="Lobster"/>
                <a:sym typeface="Lobster"/>
              </a:rPr>
              <a:t>Brush smoothness</a:t>
            </a:r>
            <a:endParaRPr sz="1800">
              <a:solidFill>
                <a:srgbClr val="134F5C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68" name="Google Shape;268;p34"/>
          <p:cNvSpPr/>
          <p:nvPr/>
        </p:nvSpPr>
        <p:spPr>
          <a:xfrm>
            <a:off x="5643975" y="3819100"/>
            <a:ext cx="1363500" cy="11211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A86E8"/>
                </a:solidFill>
                <a:latin typeface="Lobster"/>
                <a:ea typeface="Lobster"/>
                <a:cs typeface="Lobster"/>
                <a:sym typeface="Lobster"/>
              </a:rPr>
              <a:t>Brush </a:t>
            </a:r>
            <a:r>
              <a:rPr lang="en" sz="2000">
                <a:solidFill>
                  <a:srgbClr val="4A86E8"/>
                </a:solidFill>
                <a:latin typeface="Lobster"/>
                <a:ea typeface="Lobster"/>
                <a:cs typeface="Lobster"/>
                <a:sym typeface="Lobster"/>
              </a:rPr>
              <a:t>Strokes</a:t>
            </a:r>
            <a:endParaRPr sz="2000">
              <a:solidFill>
                <a:srgbClr val="4A86E8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cxnSp>
        <p:nvCxnSpPr>
          <p:cNvPr id="269" name="Google Shape;269;p34"/>
          <p:cNvCxnSpPr/>
          <p:nvPr/>
        </p:nvCxnSpPr>
        <p:spPr>
          <a:xfrm flipH="1">
            <a:off x="4185900" y="1613825"/>
            <a:ext cx="1053300" cy="18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Features?</a:t>
            </a:r>
            <a:endParaRPr/>
          </a:p>
        </p:txBody>
      </p:sp>
      <p:pic>
        <p:nvPicPr>
          <p:cNvPr id="275" name="Google Shape;27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1100" y="1891950"/>
            <a:ext cx="5572226" cy="32515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5"/>
          <p:cNvSpPr/>
          <p:nvPr/>
        </p:nvSpPr>
        <p:spPr>
          <a:xfrm>
            <a:off x="4478050" y="1283225"/>
            <a:ext cx="1322400" cy="53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  <p:cxnSp>
        <p:nvCxnSpPr>
          <p:cNvPr id="277" name="Google Shape;277;p35"/>
          <p:cNvCxnSpPr>
            <a:stCxn id="276" idx="2"/>
          </p:cNvCxnSpPr>
          <p:nvPr/>
        </p:nvCxnSpPr>
        <p:spPr>
          <a:xfrm>
            <a:off x="5139250" y="1821425"/>
            <a:ext cx="30900" cy="75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8" name="Google Shape;278;p35"/>
          <p:cNvSpPr/>
          <p:nvPr/>
        </p:nvSpPr>
        <p:spPr>
          <a:xfrm>
            <a:off x="2231700" y="1074950"/>
            <a:ext cx="908700" cy="422100"/>
          </a:xfrm>
          <a:prstGeom prst="rect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  <a:latin typeface="Lobster"/>
                <a:ea typeface="Lobster"/>
                <a:cs typeface="Lobster"/>
                <a:sym typeface="Lobster"/>
              </a:rPr>
              <a:t>Styles</a:t>
            </a:r>
            <a:endParaRPr>
              <a:solidFill>
                <a:srgbClr val="134F5C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cxnSp>
        <p:nvCxnSpPr>
          <p:cNvPr id="279" name="Google Shape;279;p35"/>
          <p:cNvCxnSpPr/>
          <p:nvPr/>
        </p:nvCxnSpPr>
        <p:spPr>
          <a:xfrm flipH="1">
            <a:off x="2048575" y="1498500"/>
            <a:ext cx="246000" cy="43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0" name="Google Shape;280;p35"/>
          <p:cNvCxnSpPr/>
          <p:nvPr/>
        </p:nvCxnSpPr>
        <p:spPr>
          <a:xfrm>
            <a:off x="2471400" y="1498500"/>
            <a:ext cx="99900" cy="69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1" name="Google Shape;281;p35"/>
          <p:cNvCxnSpPr/>
          <p:nvPr/>
        </p:nvCxnSpPr>
        <p:spPr>
          <a:xfrm>
            <a:off x="2669925" y="1498500"/>
            <a:ext cx="493500" cy="85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2" name="Google Shape;282;p35"/>
          <p:cNvCxnSpPr/>
          <p:nvPr/>
        </p:nvCxnSpPr>
        <p:spPr>
          <a:xfrm>
            <a:off x="2822325" y="1498500"/>
            <a:ext cx="1263600" cy="98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3" name="Google Shape;283;p35"/>
          <p:cNvCxnSpPr/>
          <p:nvPr/>
        </p:nvCxnSpPr>
        <p:spPr>
          <a:xfrm>
            <a:off x="2990100" y="1498500"/>
            <a:ext cx="2026200" cy="108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sp>
        <p:nvSpPr>
          <p:cNvPr id="289" name="Google Shape;289;p36"/>
          <p:cNvSpPr/>
          <p:nvPr/>
        </p:nvSpPr>
        <p:spPr>
          <a:xfrm>
            <a:off x="400825" y="1288650"/>
            <a:ext cx="2146500" cy="177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CONTENT</a:t>
            </a:r>
            <a:endParaRPr sz="2800"/>
          </a:p>
        </p:txBody>
      </p:sp>
      <p:sp>
        <p:nvSpPr>
          <p:cNvPr id="290" name="Google Shape;290;p36"/>
          <p:cNvSpPr/>
          <p:nvPr/>
        </p:nvSpPr>
        <p:spPr>
          <a:xfrm>
            <a:off x="3498753" y="1327075"/>
            <a:ext cx="2146500" cy="17784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6FA8DC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CONTENT</a:t>
            </a:r>
            <a:endParaRPr sz="2800">
              <a:solidFill>
                <a:srgbClr val="6FA8DC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291" name="Google Shape;291;p36"/>
          <p:cNvSpPr txBox="1"/>
          <p:nvPr/>
        </p:nvSpPr>
        <p:spPr>
          <a:xfrm>
            <a:off x="1001275" y="3182250"/>
            <a:ext cx="94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original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92" name="Google Shape;292;p36"/>
          <p:cNvSpPr txBox="1"/>
          <p:nvPr/>
        </p:nvSpPr>
        <p:spPr>
          <a:xfrm>
            <a:off x="4099200" y="3182250"/>
            <a:ext cx="109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generated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93" name="Google Shape;293;p36"/>
          <p:cNvPicPr preferRelativeResize="0"/>
          <p:nvPr/>
        </p:nvPicPr>
        <p:blipFill rotWithShape="1">
          <a:blip r:embed="rId3">
            <a:alphaModFix/>
          </a:blip>
          <a:srcRect b="49841" l="23893" r="24018" t="27788"/>
          <a:stretch/>
        </p:blipFill>
        <p:spPr>
          <a:xfrm>
            <a:off x="5746649" y="2255200"/>
            <a:ext cx="3167601" cy="85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6"/>
          <p:cNvSpPr txBox="1"/>
          <p:nvPr/>
        </p:nvSpPr>
        <p:spPr>
          <a:xfrm>
            <a:off x="5823525" y="1475450"/>
            <a:ext cx="145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Original image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295" name="Google Shape;295;p36"/>
          <p:cNvCxnSpPr>
            <a:stCxn id="294" idx="2"/>
          </p:cNvCxnSpPr>
          <p:nvPr/>
        </p:nvCxnSpPr>
        <p:spPr>
          <a:xfrm>
            <a:off x="6550125" y="1875650"/>
            <a:ext cx="27000" cy="62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6" name="Google Shape;296;p36"/>
          <p:cNvSpPr txBox="1"/>
          <p:nvPr/>
        </p:nvSpPr>
        <p:spPr>
          <a:xfrm>
            <a:off x="6098925" y="3466200"/>
            <a:ext cx="1453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Generated </a:t>
            </a: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 image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297" name="Google Shape;297;p36"/>
          <p:cNvCxnSpPr/>
          <p:nvPr/>
        </p:nvCxnSpPr>
        <p:spPr>
          <a:xfrm flipH="1" rot="10800000">
            <a:off x="6669225" y="2767175"/>
            <a:ext cx="123000" cy="79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8" name="Google Shape;298;p36"/>
          <p:cNvCxnSpPr>
            <a:stCxn id="299" idx="2"/>
          </p:cNvCxnSpPr>
          <p:nvPr/>
        </p:nvCxnSpPr>
        <p:spPr>
          <a:xfrm flipH="1">
            <a:off x="6976725" y="1458200"/>
            <a:ext cx="728700" cy="105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9" name="Google Shape;299;p36"/>
          <p:cNvSpPr txBox="1"/>
          <p:nvPr/>
        </p:nvSpPr>
        <p:spPr>
          <a:xfrm>
            <a:off x="7158525" y="1119500"/>
            <a:ext cx="1093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layfair Display"/>
                <a:ea typeface="Playfair Display"/>
                <a:cs typeface="Playfair Display"/>
                <a:sym typeface="Playfair Display"/>
              </a:rPr>
              <a:t>Layer number</a:t>
            </a:r>
            <a:endParaRPr sz="1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00" name="Google Shape;300;p36"/>
          <p:cNvSpPr txBox="1"/>
          <p:nvPr/>
        </p:nvSpPr>
        <p:spPr>
          <a:xfrm>
            <a:off x="7618475" y="4208425"/>
            <a:ext cx="145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Generated  image FMap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01" name="Google Shape;301;p36"/>
          <p:cNvSpPr txBox="1"/>
          <p:nvPr/>
        </p:nvSpPr>
        <p:spPr>
          <a:xfrm>
            <a:off x="7705425" y="1475450"/>
            <a:ext cx="1453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layfair Display"/>
                <a:ea typeface="Playfair Display"/>
                <a:cs typeface="Playfair Display"/>
                <a:sym typeface="Playfair Display"/>
              </a:rPr>
              <a:t>Original Image</a:t>
            </a:r>
            <a:endParaRPr sz="11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layfair Display"/>
                <a:ea typeface="Playfair Display"/>
                <a:cs typeface="Playfair Display"/>
                <a:sym typeface="Playfair Display"/>
              </a:rPr>
              <a:t>FMap</a:t>
            </a:r>
            <a:endParaRPr sz="1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02" name="Google Shape;302;p36"/>
          <p:cNvCxnSpPr/>
          <p:nvPr/>
        </p:nvCxnSpPr>
        <p:spPr>
          <a:xfrm>
            <a:off x="8414500" y="1782975"/>
            <a:ext cx="199800" cy="73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3" name="Google Shape;303;p36"/>
          <p:cNvCxnSpPr>
            <a:stCxn id="300" idx="0"/>
          </p:cNvCxnSpPr>
          <p:nvPr/>
        </p:nvCxnSpPr>
        <p:spPr>
          <a:xfrm rot="10800000">
            <a:off x="8091575" y="2813125"/>
            <a:ext cx="253500" cy="139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4" name="Google Shape;304;p36"/>
          <p:cNvSpPr txBox="1"/>
          <p:nvPr/>
        </p:nvSpPr>
        <p:spPr>
          <a:xfrm>
            <a:off x="6165275" y="4342950"/>
            <a:ext cx="145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Playfair Display"/>
                <a:ea typeface="Playfair Display"/>
                <a:cs typeface="Playfair Display"/>
                <a:sym typeface="Playfair Display"/>
              </a:rPr>
              <a:t>i, j th entry of the FMap</a:t>
            </a: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05" name="Google Shape;305;p36"/>
          <p:cNvCxnSpPr>
            <a:stCxn id="304" idx="0"/>
          </p:cNvCxnSpPr>
          <p:nvPr/>
        </p:nvCxnSpPr>
        <p:spPr>
          <a:xfrm flipH="1" rot="10800000">
            <a:off x="6891875" y="2974650"/>
            <a:ext cx="738300" cy="136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sp>
        <p:nvSpPr>
          <p:cNvPr id="311" name="Google Shape;311;p37"/>
          <p:cNvSpPr/>
          <p:nvPr/>
        </p:nvSpPr>
        <p:spPr>
          <a:xfrm>
            <a:off x="400825" y="1288650"/>
            <a:ext cx="2146500" cy="17784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Style</a:t>
            </a:r>
            <a:endParaRPr sz="2800">
              <a:solidFill>
                <a:srgbClr val="6FA8DC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12" name="Google Shape;312;p37"/>
          <p:cNvSpPr/>
          <p:nvPr/>
        </p:nvSpPr>
        <p:spPr>
          <a:xfrm>
            <a:off x="3498753" y="1327075"/>
            <a:ext cx="2146500" cy="17784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6FA8DC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CONTENT</a:t>
            </a:r>
            <a:endParaRPr sz="2800">
              <a:solidFill>
                <a:srgbClr val="6FA8DC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313" name="Google Shape;313;p37"/>
          <p:cNvSpPr txBox="1"/>
          <p:nvPr/>
        </p:nvSpPr>
        <p:spPr>
          <a:xfrm>
            <a:off x="1001275" y="3182250"/>
            <a:ext cx="94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original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14" name="Google Shape;314;p37"/>
          <p:cNvSpPr txBox="1"/>
          <p:nvPr/>
        </p:nvSpPr>
        <p:spPr>
          <a:xfrm>
            <a:off x="4099200" y="3182250"/>
            <a:ext cx="109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generated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15" name="Google Shape;315;p37"/>
          <p:cNvSpPr txBox="1"/>
          <p:nvPr/>
        </p:nvSpPr>
        <p:spPr>
          <a:xfrm>
            <a:off x="6107975" y="1452375"/>
            <a:ext cx="26295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But how do we measure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Style Loss </a:t>
            </a: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?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Style </a:t>
            </a: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 is so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Abstract !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So, we will use a 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Open Sans"/>
                <a:ea typeface="Open Sans"/>
                <a:cs typeface="Open Sans"/>
                <a:sym typeface="Open Sans"/>
              </a:rPr>
              <a:t>Gram Matrix</a:t>
            </a:r>
            <a:endParaRPr b="1"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sp>
        <p:nvSpPr>
          <p:cNvPr id="321" name="Google Shape;321;p38"/>
          <p:cNvSpPr/>
          <p:nvPr/>
        </p:nvSpPr>
        <p:spPr>
          <a:xfrm>
            <a:off x="572375" y="1387650"/>
            <a:ext cx="1130100" cy="1184100"/>
          </a:xfrm>
          <a:prstGeom prst="cube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8"/>
          <p:cNvSpPr txBox="1"/>
          <p:nvPr/>
        </p:nvSpPr>
        <p:spPr>
          <a:xfrm>
            <a:off x="833800" y="2667150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w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23" name="Google Shape;323;p38"/>
          <p:cNvSpPr txBox="1"/>
          <p:nvPr/>
        </p:nvSpPr>
        <p:spPr>
          <a:xfrm>
            <a:off x="117400" y="1881550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H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24" name="Google Shape;324;p38"/>
          <p:cNvSpPr txBox="1"/>
          <p:nvPr/>
        </p:nvSpPr>
        <p:spPr>
          <a:xfrm>
            <a:off x="427025" y="1180575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C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25" name="Google Shape;325;p38"/>
          <p:cNvCxnSpPr>
            <a:stCxn id="322" idx="1"/>
          </p:cNvCxnSpPr>
          <p:nvPr/>
        </p:nvCxnSpPr>
        <p:spPr>
          <a:xfrm rot="10800000">
            <a:off x="587800" y="2866950"/>
            <a:ext cx="2460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6" name="Google Shape;326;p38"/>
          <p:cNvCxnSpPr/>
          <p:nvPr/>
        </p:nvCxnSpPr>
        <p:spPr>
          <a:xfrm>
            <a:off x="1124600" y="2866500"/>
            <a:ext cx="262800" cy="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7" name="Google Shape;327;p38"/>
          <p:cNvCxnSpPr>
            <a:stCxn id="323" idx="3"/>
          </p:cNvCxnSpPr>
          <p:nvPr/>
        </p:nvCxnSpPr>
        <p:spPr>
          <a:xfrm flipH="1">
            <a:off x="472300" y="2081650"/>
            <a:ext cx="6300" cy="45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8" name="Google Shape;328;p38"/>
          <p:cNvCxnSpPr/>
          <p:nvPr/>
        </p:nvCxnSpPr>
        <p:spPr>
          <a:xfrm rot="10800000">
            <a:off x="472300" y="1713850"/>
            <a:ext cx="0" cy="36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9" name="Google Shape;329;p38"/>
          <p:cNvSpPr/>
          <p:nvPr/>
        </p:nvSpPr>
        <p:spPr>
          <a:xfrm>
            <a:off x="2256125" y="1598450"/>
            <a:ext cx="3590400" cy="572700"/>
          </a:xfrm>
          <a:prstGeom prst="rect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8"/>
          <p:cNvSpPr txBox="1"/>
          <p:nvPr/>
        </p:nvSpPr>
        <p:spPr>
          <a:xfrm>
            <a:off x="3699275" y="2281750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 H * W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31" name="Google Shape;331;p38"/>
          <p:cNvCxnSpPr>
            <a:stCxn id="330" idx="1"/>
          </p:cNvCxnSpPr>
          <p:nvPr/>
        </p:nvCxnSpPr>
        <p:spPr>
          <a:xfrm flipH="1">
            <a:off x="2279075" y="2481850"/>
            <a:ext cx="14202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2" name="Google Shape;332;p38"/>
          <p:cNvCxnSpPr/>
          <p:nvPr/>
        </p:nvCxnSpPr>
        <p:spPr>
          <a:xfrm>
            <a:off x="4468900" y="2481400"/>
            <a:ext cx="14202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3" name="Google Shape;333;p38"/>
          <p:cNvSpPr txBox="1"/>
          <p:nvPr/>
        </p:nvSpPr>
        <p:spPr>
          <a:xfrm>
            <a:off x="5938200" y="1684700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C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34" name="Google Shape;334;p38"/>
          <p:cNvSpPr/>
          <p:nvPr/>
        </p:nvSpPr>
        <p:spPr>
          <a:xfrm>
            <a:off x="7244475" y="1598450"/>
            <a:ext cx="558300" cy="572700"/>
          </a:xfrm>
          <a:prstGeom prst="rect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8"/>
          <p:cNvSpPr txBox="1"/>
          <p:nvPr/>
        </p:nvSpPr>
        <p:spPr>
          <a:xfrm>
            <a:off x="7343025" y="2108950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C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36" name="Google Shape;336;p38"/>
          <p:cNvSpPr txBox="1"/>
          <p:nvPr/>
        </p:nvSpPr>
        <p:spPr>
          <a:xfrm>
            <a:off x="7765275" y="1697650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C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37" name="Google Shape;337;p38"/>
          <p:cNvCxnSpPr/>
          <p:nvPr/>
        </p:nvCxnSpPr>
        <p:spPr>
          <a:xfrm flipH="1" rot="10800000">
            <a:off x="1796250" y="1890550"/>
            <a:ext cx="3060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8" name="Google Shape;338;p38"/>
          <p:cNvCxnSpPr/>
          <p:nvPr/>
        </p:nvCxnSpPr>
        <p:spPr>
          <a:xfrm flipH="1" rot="10800000">
            <a:off x="6338675" y="1875350"/>
            <a:ext cx="545700" cy="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39" name="Google Shape;339;p38"/>
          <p:cNvPicPr preferRelativeResize="0"/>
          <p:nvPr/>
        </p:nvPicPr>
        <p:blipFill rotWithShape="1">
          <a:blip r:embed="rId3">
            <a:alphaModFix/>
          </a:blip>
          <a:srcRect b="74345" l="14382" r="73132" t="14103"/>
          <a:stretch/>
        </p:blipFill>
        <p:spPr>
          <a:xfrm>
            <a:off x="729625" y="3162750"/>
            <a:ext cx="704102" cy="407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8"/>
          <p:cNvPicPr preferRelativeResize="0"/>
          <p:nvPr/>
        </p:nvPicPr>
        <p:blipFill rotWithShape="1">
          <a:blip r:embed="rId4">
            <a:alphaModFix/>
          </a:blip>
          <a:srcRect b="76000" l="13762" r="75510" t="12777"/>
          <a:stretch/>
        </p:blipFill>
        <p:spPr>
          <a:xfrm>
            <a:off x="7244475" y="2481400"/>
            <a:ext cx="704102" cy="460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8"/>
          <p:cNvPicPr preferRelativeResize="0"/>
          <p:nvPr/>
        </p:nvPicPr>
        <p:blipFill rotWithShape="1">
          <a:blip r:embed="rId5">
            <a:alphaModFix/>
          </a:blip>
          <a:srcRect b="45098" l="13354" r="44596" t="12186"/>
          <a:stretch/>
        </p:blipFill>
        <p:spPr>
          <a:xfrm>
            <a:off x="427025" y="3665250"/>
            <a:ext cx="1864996" cy="118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8"/>
          <p:cNvPicPr preferRelativeResize="0"/>
          <p:nvPr/>
        </p:nvPicPr>
        <p:blipFill rotWithShape="1">
          <a:blip r:embed="rId6">
            <a:alphaModFix/>
          </a:blip>
          <a:srcRect b="61715" l="14115" r="32437" t="25077"/>
          <a:stretch/>
        </p:blipFill>
        <p:spPr>
          <a:xfrm>
            <a:off x="2419101" y="1094325"/>
            <a:ext cx="3264445" cy="50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38"/>
          <p:cNvPicPr preferRelativeResize="0"/>
          <p:nvPr/>
        </p:nvPicPr>
        <p:blipFill rotWithShape="1">
          <a:blip r:embed="rId7">
            <a:alphaModFix/>
          </a:blip>
          <a:srcRect b="15510" l="13859" r="32440" t="53292"/>
          <a:stretch/>
        </p:blipFill>
        <p:spPr>
          <a:xfrm>
            <a:off x="2457475" y="3365250"/>
            <a:ext cx="3969326" cy="1441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8"/>
          <p:cNvPicPr preferRelativeResize="0"/>
          <p:nvPr/>
        </p:nvPicPr>
        <p:blipFill rotWithShape="1">
          <a:blip r:embed="rId8">
            <a:alphaModFix/>
          </a:blip>
          <a:srcRect b="71937" l="14637" r="71630" t="18260"/>
          <a:stretch/>
        </p:blipFill>
        <p:spPr>
          <a:xfrm>
            <a:off x="3654678" y="2718653"/>
            <a:ext cx="897193" cy="400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sp>
        <p:nvSpPr>
          <p:cNvPr id="350" name="Google Shape;350;p39"/>
          <p:cNvSpPr/>
          <p:nvPr/>
        </p:nvSpPr>
        <p:spPr>
          <a:xfrm>
            <a:off x="572375" y="1387650"/>
            <a:ext cx="1130100" cy="1184100"/>
          </a:xfrm>
          <a:prstGeom prst="cube">
            <a:avLst>
              <a:gd fmla="val 25000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9"/>
          <p:cNvSpPr txBox="1"/>
          <p:nvPr/>
        </p:nvSpPr>
        <p:spPr>
          <a:xfrm>
            <a:off x="833800" y="2667150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w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52" name="Google Shape;352;p39"/>
          <p:cNvSpPr txBox="1"/>
          <p:nvPr/>
        </p:nvSpPr>
        <p:spPr>
          <a:xfrm>
            <a:off x="117400" y="1881550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H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53" name="Google Shape;353;p39"/>
          <p:cNvSpPr txBox="1"/>
          <p:nvPr/>
        </p:nvSpPr>
        <p:spPr>
          <a:xfrm>
            <a:off x="427025" y="1180575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C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54" name="Google Shape;354;p39"/>
          <p:cNvCxnSpPr>
            <a:stCxn id="351" idx="1"/>
          </p:cNvCxnSpPr>
          <p:nvPr/>
        </p:nvCxnSpPr>
        <p:spPr>
          <a:xfrm rot="10800000">
            <a:off x="587800" y="2866950"/>
            <a:ext cx="2460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5" name="Google Shape;355;p39"/>
          <p:cNvCxnSpPr/>
          <p:nvPr/>
        </p:nvCxnSpPr>
        <p:spPr>
          <a:xfrm>
            <a:off x="1124600" y="2866500"/>
            <a:ext cx="262800" cy="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6" name="Google Shape;356;p39"/>
          <p:cNvCxnSpPr>
            <a:stCxn id="352" idx="3"/>
          </p:cNvCxnSpPr>
          <p:nvPr/>
        </p:nvCxnSpPr>
        <p:spPr>
          <a:xfrm flipH="1">
            <a:off x="472300" y="2081650"/>
            <a:ext cx="6300" cy="45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7" name="Google Shape;357;p39"/>
          <p:cNvCxnSpPr/>
          <p:nvPr/>
        </p:nvCxnSpPr>
        <p:spPr>
          <a:xfrm rot="10800000">
            <a:off x="472300" y="1713850"/>
            <a:ext cx="0" cy="36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8" name="Google Shape;358;p39"/>
          <p:cNvSpPr/>
          <p:nvPr/>
        </p:nvSpPr>
        <p:spPr>
          <a:xfrm>
            <a:off x="2256125" y="1598450"/>
            <a:ext cx="3590400" cy="572700"/>
          </a:xfrm>
          <a:prstGeom prst="rect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9"/>
          <p:cNvSpPr txBox="1"/>
          <p:nvPr/>
        </p:nvSpPr>
        <p:spPr>
          <a:xfrm>
            <a:off x="3699275" y="2281750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 H * W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60" name="Google Shape;360;p39"/>
          <p:cNvCxnSpPr>
            <a:stCxn id="359" idx="1"/>
          </p:cNvCxnSpPr>
          <p:nvPr/>
        </p:nvCxnSpPr>
        <p:spPr>
          <a:xfrm flipH="1">
            <a:off x="2279075" y="2481850"/>
            <a:ext cx="14202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1" name="Google Shape;361;p39"/>
          <p:cNvCxnSpPr/>
          <p:nvPr/>
        </p:nvCxnSpPr>
        <p:spPr>
          <a:xfrm>
            <a:off x="4468900" y="2481400"/>
            <a:ext cx="14202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2" name="Google Shape;362;p39"/>
          <p:cNvSpPr txBox="1"/>
          <p:nvPr/>
        </p:nvSpPr>
        <p:spPr>
          <a:xfrm>
            <a:off x="5938200" y="1684700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C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63" name="Google Shape;363;p39"/>
          <p:cNvSpPr/>
          <p:nvPr/>
        </p:nvSpPr>
        <p:spPr>
          <a:xfrm>
            <a:off x="7244475" y="1598450"/>
            <a:ext cx="558300" cy="572700"/>
          </a:xfrm>
          <a:prstGeom prst="rect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9"/>
          <p:cNvSpPr txBox="1"/>
          <p:nvPr/>
        </p:nvSpPr>
        <p:spPr>
          <a:xfrm>
            <a:off x="7343025" y="2108950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C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65" name="Google Shape;365;p39"/>
          <p:cNvSpPr txBox="1"/>
          <p:nvPr/>
        </p:nvSpPr>
        <p:spPr>
          <a:xfrm>
            <a:off x="7765275" y="1697650"/>
            <a:ext cx="3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C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66" name="Google Shape;366;p39"/>
          <p:cNvCxnSpPr/>
          <p:nvPr/>
        </p:nvCxnSpPr>
        <p:spPr>
          <a:xfrm flipH="1" rot="10800000">
            <a:off x="1796250" y="1890550"/>
            <a:ext cx="3060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7" name="Google Shape;367;p39"/>
          <p:cNvCxnSpPr/>
          <p:nvPr/>
        </p:nvCxnSpPr>
        <p:spPr>
          <a:xfrm flipH="1" rot="10800000">
            <a:off x="6338675" y="1875350"/>
            <a:ext cx="545700" cy="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68" name="Google Shape;368;p39"/>
          <p:cNvPicPr preferRelativeResize="0"/>
          <p:nvPr/>
        </p:nvPicPr>
        <p:blipFill rotWithShape="1">
          <a:blip r:embed="rId3">
            <a:alphaModFix/>
          </a:blip>
          <a:srcRect b="76108" l="14209" r="66900" t="14321"/>
          <a:stretch/>
        </p:blipFill>
        <p:spPr>
          <a:xfrm>
            <a:off x="3573725" y="2792550"/>
            <a:ext cx="1161554" cy="367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9"/>
          <p:cNvPicPr preferRelativeResize="0"/>
          <p:nvPr/>
        </p:nvPicPr>
        <p:blipFill rotWithShape="1">
          <a:blip r:embed="rId4">
            <a:alphaModFix/>
          </a:blip>
          <a:srcRect b="74345" l="14382" r="73132" t="14103"/>
          <a:stretch/>
        </p:blipFill>
        <p:spPr>
          <a:xfrm>
            <a:off x="729625" y="3162750"/>
            <a:ext cx="704102" cy="407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9"/>
          <p:cNvPicPr preferRelativeResize="0"/>
          <p:nvPr/>
        </p:nvPicPr>
        <p:blipFill rotWithShape="1">
          <a:blip r:embed="rId5">
            <a:alphaModFix/>
          </a:blip>
          <a:srcRect b="76000" l="13762" r="75510" t="12777"/>
          <a:stretch/>
        </p:blipFill>
        <p:spPr>
          <a:xfrm>
            <a:off x="7244475" y="2481400"/>
            <a:ext cx="704102" cy="460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39"/>
          <p:cNvPicPr preferRelativeResize="0"/>
          <p:nvPr/>
        </p:nvPicPr>
        <p:blipFill rotWithShape="1">
          <a:blip r:embed="rId6">
            <a:alphaModFix/>
          </a:blip>
          <a:srcRect b="57663" l="13612" r="68408" t="30987"/>
          <a:stretch/>
        </p:blipFill>
        <p:spPr>
          <a:xfrm>
            <a:off x="2036801" y="3865488"/>
            <a:ext cx="1344701" cy="530474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9"/>
          <p:cNvSpPr txBox="1"/>
          <p:nvPr/>
        </p:nvSpPr>
        <p:spPr>
          <a:xfrm>
            <a:off x="833800" y="3930625"/>
            <a:ext cx="125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Gram Matrix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373" name="Google Shape;373;p39"/>
          <p:cNvSpPr txBox="1"/>
          <p:nvPr/>
        </p:nvSpPr>
        <p:spPr>
          <a:xfrm>
            <a:off x="833800" y="4281700"/>
            <a:ext cx="761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Intuitively we can actually think about this Gram matrix as the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covariance matrix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74" name="Google Shape;374;p39"/>
          <p:cNvPicPr preferRelativeResize="0"/>
          <p:nvPr/>
        </p:nvPicPr>
        <p:blipFill rotWithShape="1">
          <a:blip r:embed="rId7">
            <a:alphaModFix/>
          </a:blip>
          <a:srcRect b="41671" l="14639" r="68103" t="49378"/>
          <a:stretch/>
        </p:blipFill>
        <p:spPr>
          <a:xfrm>
            <a:off x="3659850" y="3912788"/>
            <a:ext cx="1344701" cy="4358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sp>
        <p:nvSpPr>
          <p:cNvPr id="380" name="Google Shape;380;p40"/>
          <p:cNvSpPr/>
          <p:nvPr/>
        </p:nvSpPr>
        <p:spPr>
          <a:xfrm>
            <a:off x="400825" y="1288650"/>
            <a:ext cx="2146500" cy="17784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Style</a:t>
            </a:r>
            <a:endParaRPr sz="2800">
              <a:solidFill>
                <a:srgbClr val="6FA8DC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81" name="Google Shape;381;p40"/>
          <p:cNvSpPr/>
          <p:nvPr/>
        </p:nvSpPr>
        <p:spPr>
          <a:xfrm>
            <a:off x="2768353" y="1288650"/>
            <a:ext cx="2146500" cy="17784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6FA8DC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CONTENT</a:t>
            </a:r>
            <a:endParaRPr sz="2800">
              <a:solidFill>
                <a:srgbClr val="6FA8DC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382" name="Google Shape;382;p40"/>
          <p:cNvSpPr txBox="1"/>
          <p:nvPr/>
        </p:nvSpPr>
        <p:spPr>
          <a:xfrm>
            <a:off x="1001275" y="3182250"/>
            <a:ext cx="94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original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83" name="Google Shape;383;p40"/>
          <p:cNvSpPr txBox="1"/>
          <p:nvPr/>
        </p:nvSpPr>
        <p:spPr>
          <a:xfrm>
            <a:off x="3294700" y="3182250"/>
            <a:ext cx="109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generated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84" name="Google Shape;384;p40"/>
          <p:cNvSpPr txBox="1"/>
          <p:nvPr/>
        </p:nvSpPr>
        <p:spPr>
          <a:xfrm>
            <a:off x="5477550" y="3766575"/>
            <a:ext cx="117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Style Gram Matrix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85" name="Google Shape;385;p40"/>
          <p:cNvSpPr txBox="1"/>
          <p:nvPr/>
        </p:nvSpPr>
        <p:spPr>
          <a:xfrm>
            <a:off x="7361300" y="3357725"/>
            <a:ext cx="1406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Generated image</a:t>
            </a: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 Gram Matrix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86" name="Google Shape;386;p40"/>
          <p:cNvSpPr txBox="1"/>
          <p:nvPr/>
        </p:nvSpPr>
        <p:spPr>
          <a:xfrm>
            <a:off x="5477550" y="1166550"/>
            <a:ext cx="117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M = H*W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87" name="Google Shape;387;p40"/>
          <p:cNvPicPr preferRelativeResize="0"/>
          <p:nvPr/>
        </p:nvPicPr>
        <p:blipFill rotWithShape="1">
          <a:blip r:embed="rId3">
            <a:alphaModFix/>
          </a:blip>
          <a:srcRect b="49591" l="14687" r="33557" t="33965"/>
          <a:stretch/>
        </p:blipFill>
        <p:spPr>
          <a:xfrm>
            <a:off x="5070075" y="1805000"/>
            <a:ext cx="3633521" cy="7654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8" name="Google Shape;388;p40"/>
          <p:cNvCxnSpPr/>
          <p:nvPr/>
        </p:nvCxnSpPr>
        <p:spPr>
          <a:xfrm>
            <a:off x="5915700" y="1411625"/>
            <a:ext cx="484500" cy="88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9" name="Google Shape;389;p40"/>
          <p:cNvCxnSpPr/>
          <p:nvPr/>
        </p:nvCxnSpPr>
        <p:spPr>
          <a:xfrm flipH="1" rot="10800000">
            <a:off x="6207925" y="2267350"/>
            <a:ext cx="984000" cy="156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0" name="Google Shape;390;p40"/>
          <p:cNvCxnSpPr>
            <a:stCxn id="385" idx="0"/>
          </p:cNvCxnSpPr>
          <p:nvPr/>
        </p:nvCxnSpPr>
        <p:spPr>
          <a:xfrm flipH="1" rot="10800000">
            <a:off x="8064650" y="2298125"/>
            <a:ext cx="19200" cy="105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 : Total Loss Function</a:t>
            </a:r>
            <a:endParaRPr/>
          </a:p>
        </p:txBody>
      </p:sp>
      <p:sp>
        <p:nvSpPr>
          <p:cNvPr id="396" name="Google Shape;396;p41"/>
          <p:cNvSpPr txBox="1"/>
          <p:nvPr/>
        </p:nvSpPr>
        <p:spPr>
          <a:xfrm>
            <a:off x="3401700" y="1567700"/>
            <a:ext cx="442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Specifying the </a:t>
            </a: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weights </a:t>
            </a: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of content and style in our final image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97" name="Google Shape;397;p41"/>
          <p:cNvPicPr preferRelativeResize="0"/>
          <p:nvPr/>
        </p:nvPicPr>
        <p:blipFill rotWithShape="1">
          <a:blip r:embed="rId3">
            <a:alphaModFix/>
          </a:blip>
          <a:srcRect b="52225" l="9543" r="16992" t="33571"/>
          <a:stretch/>
        </p:blipFill>
        <p:spPr>
          <a:xfrm>
            <a:off x="717252" y="2626625"/>
            <a:ext cx="7255050" cy="8766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8" name="Google Shape;398;p41"/>
          <p:cNvCxnSpPr/>
          <p:nvPr/>
        </p:nvCxnSpPr>
        <p:spPr>
          <a:xfrm flipH="1">
            <a:off x="3400000" y="1898300"/>
            <a:ext cx="1439400" cy="100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9" name="Google Shape;399;p41"/>
          <p:cNvCxnSpPr/>
          <p:nvPr/>
        </p:nvCxnSpPr>
        <p:spPr>
          <a:xfrm>
            <a:off x="5123875" y="1952125"/>
            <a:ext cx="983100" cy="87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Transfer  </a:t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400825" y="1288650"/>
            <a:ext cx="3003000" cy="2353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CONTENT</a:t>
            </a:r>
            <a:endParaRPr sz="2800"/>
          </a:p>
        </p:txBody>
      </p:sp>
      <p:sp>
        <p:nvSpPr>
          <p:cNvPr id="72" name="Google Shape;72;p15"/>
          <p:cNvSpPr/>
          <p:nvPr/>
        </p:nvSpPr>
        <p:spPr>
          <a:xfrm>
            <a:off x="3456925" y="1288650"/>
            <a:ext cx="3003000" cy="23538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Style</a:t>
            </a:r>
            <a:endParaRPr sz="3700">
              <a:solidFill>
                <a:srgbClr val="6FA8DC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pic>
        <p:nvPicPr>
          <p:cNvPr id="405" name="Google Shape;40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600" y="1093750"/>
            <a:ext cx="4885714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have a look</a:t>
            </a:r>
            <a:endParaRPr/>
          </a:p>
        </p:txBody>
      </p:sp>
      <p:pic>
        <p:nvPicPr>
          <p:cNvPr id="411" name="Google Shape;41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55275"/>
            <a:ext cx="4086925" cy="255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175" y="1055275"/>
            <a:ext cx="3049613" cy="3707738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43"/>
          <p:cNvSpPr txBox="1"/>
          <p:nvPr/>
        </p:nvSpPr>
        <p:spPr>
          <a:xfrm>
            <a:off x="4398625" y="4763025"/>
            <a:ext cx="45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The weeping women - Pablo Picasso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14" name="Google Shape;414;p43"/>
          <p:cNvSpPr txBox="1"/>
          <p:nvPr/>
        </p:nvSpPr>
        <p:spPr>
          <a:xfrm>
            <a:off x="1858800" y="3715350"/>
            <a:ext cx="99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Steve Jobs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have a look</a:t>
            </a:r>
            <a:endParaRPr/>
          </a:p>
        </p:txBody>
      </p:sp>
      <p:pic>
        <p:nvPicPr>
          <p:cNvPr id="420" name="Google Shape;4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55275"/>
            <a:ext cx="4086925" cy="2553425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4"/>
          <p:cNvSpPr txBox="1"/>
          <p:nvPr/>
        </p:nvSpPr>
        <p:spPr>
          <a:xfrm>
            <a:off x="1858800" y="3715350"/>
            <a:ext cx="99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Steve Jobs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22" name="Google Shape;42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7825" y="1055275"/>
            <a:ext cx="4098276" cy="2553425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44"/>
          <p:cNvSpPr txBox="1"/>
          <p:nvPr/>
        </p:nvSpPr>
        <p:spPr>
          <a:xfrm>
            <a:off x="5118740" y="3715350"/>
            <a:ext cx="318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Steve Jobs : Post Style Transfer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pic>
        <p:nvPicPr>
          <p:cNvPr id="429" name="Google Shape;42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97175"/>
            <a:ext cx="3130500" cy="369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2200" y="1097175"/>
            <a:ext cx="5396998" cy="3035812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45"/>
          <p:cNvSpPr txBox="1"/>
          <p:nvPr/>
        </p:nvSpPr>
        <p:spPr>
          <a:xfrm>
            <a:off x="955800" y="4789000"/>
            <a:ext cx="184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Swami Vivekananda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32" name="Google Shape;432;p45"/>
          <p:cNvSpPr txBox="1"/>
          <p:nvPr/>
        </p:nvSpPr>
        <p:spPr>
          <a:xfrm>
            <a:off x="5133000" y="4253975"/>
            <a:ext cx="201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Van Gogh by Van Gogh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pic>
        <p:nvPicPr>
          <p:cNvPr id="438" name="Google Shape;43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97175"/>
            <a:ext cx="3130500" cy="3691825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6"/>
          <p:cNvSpPr txBox="1"/>
          <p:nvPr/>
        </p:nvSpPr>
        <p:spPr>
          <a:xfrm>
            <a:off x="955800" y="4789000"/>
            <a:ext cx="184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Swami Vivekananda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40" name="Google Shape;440;p46"/>
          <p:cNvSpPr txBox="1"/>
          <p:nvPr/>
        </p:nvSpPr>
        <p:spPr>
          <a:xfrm>
            <a:off x="3934650" y="4789000"/>
            <a:ext cx="29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Swami Vivekananda: Post NST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41" name="Google Shape;44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4600" y="1170125"/>
            <a:ext cx="3067548" cy="36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sp>
        <p:nvSpPr>
          <p:cNvPr id="447" name="Google Shape;447;p47"/>
          <p:cNvSpPr txBox="1"/>
          <p:nvPr/>
        </p:nvSpPr>
        <p:spPr>
          <a:xfrm>
            <a:off x="545763" y="4636600"/>
            <a:ext cx="184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Mona Lisa - Vinci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48" name="Google Shape;448;p47"/>
          <p:cNvSpPr txBox="1"/>
          <p:nvPr/>
        </p:nvSpPr>
        <p:spPr>
          <a:xfrm>
            <a:off x="3439550" y="4636600"/>
            <a:ext cx="29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Spider of the Evening : S Dali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49" name="Google Shape;44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0125"/>
            <a:ext cx="2310419" cy="346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4519" y="1170125"/>
            <a:ext cx="4312361" cy="346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sp>
        <p:nvSpPr>
          <p:cNvPr id="456" name="Google Shape;456;p48"/>
          <p:cNvSpPr txBox="1"/>
          <p:nvPr/>
        </p:nvSpPr>
        <p:spPr>
          <a:xfrm>
            <a:off x="1614788" y="4636600"/>
            <a:ext cx="184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Mona Lisa - Vinci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57" name="Google Shape;457;p48"/>
          <p:cNvSpPr txBox="1"/>
          <p:nvPr/>
        </p:nvSpPr>
        <p:spPr>
          <a:xfrm>
            <a:off x="4773625" y="4636600"/>
            <a:ext cx="197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Mona Lisa</a:t>
            </a: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: Post NST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58" name="Google Shape;45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550" y="1170125"/>
            <a:ext cx="2310419" cy="346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8219" y="1170125"/>
            <a:ext cx="2308727" cy="3466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sp>
        <p:nvSpPr>
          <p:cNvPr id="465" name="Google Shape;465;p49"/>
          <p:cNvSpPr txBox="1"/>
          <p:nvPr/>
        </p:nvSpPr>
        <p:spPr>
          <a:xfrm>
            <a:off x="1044243" y="4427650"/>
            <a:ext cx="267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Amrita Vishwa Vidyapeetham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66" name="Google Shape;466;p49"/>
          <p:cNvSpPr txBox="1"/>
          <p:nvPr/>
        </p:nvSpPr>
        <p:spPr>
          <a:xfrm>
            <a:off x="5125950" y="4359800"/>
            <a:ext cx="29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Disintegration of memory</a:t>
            </a: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 : S Dali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67" name="Google Shape;46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0125"/>
            <a:ext cx="4140176" cy="31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4275" y="1170125"/>
            <a:ext cx="4025655" cy="310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sp>
        <p:nvSpPr>
          <p:cNvPr id="474" name="Google Shape;474;p50"/>
          <p:cNvSpPr txBox="1"/>
          <p:nvPr/>
        </p:nvSpPr>
        <p:spPr>
          <a:xfrm>
            <a:off x="1044243" y="4427650"/>
            <a:ext cx="267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Amrita Vishwa Vidyapeetham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75" name="Google Shape;475;p50"/>
          <p:cNvSpPr txBox="1"/>
          <p:nvPr/>
        </p:nvSpPr>
        <p:spPr>
          <a:xfrm>
            <a:off x="4935050" y="4359800"/>
            <a:ext cx="360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Amrita Vishwa Vidyapeetham : Post NST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76" name="Google Shape;47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0125"/>
            <a:ext cx="4140176" cy="31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4276" y="1170125"/>
            <a:ext cx="4049700" cy="303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pic>
        <p:nvPicPr>
          <p:cNvPr id="483" name="Google Shape;483;p51" title="VID_2023042514392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2200" y="1055355"/>
            <a:ext cx="4419600" cy="4088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Transfer  </a:t>
            </a:r>
            <a:endParaRPr/>
          </a:p>
        </p:txBody>
      </p:sp>
      <p:grpSp>
        <p:nvGrpSpPr>
          <p:cNvPr id="78" name="Google Shape;78;p16"/>
          <p:cNvGrpSpPr/>
          <p:nvPr/>
        </p:nvGrpSpPr>
        <p:grpSpPr>
          <a:xfrm>
            <a:off x="400842" y="1288688"/>
            <a:ext cx="4238946" cy="1616825"/>
            <a:chOff x="400825" y="1288650"/>
            <a:chExt cx="6059100" cy="2353800"/>
          </a:xfrm>
        </p:grpSpPr>
        <p:sp>
          <p:nvSpPr>
            <p:cNvPr id="79" name="Google Shape;79;p16"/>
            <p:cNvSpPr/>
            <p:nvPr/>
          </p:nvSpPr>
          <p:spPr>
            <a:xfrm>
              <a:off x="400825" y="1288650"/>
              <a:ext cx="3003000" cy="2353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/>
                <a:t>CONTENT</a:t>
              </a:r>
              <a:endParaRPr sz="1500"/>
            </a:p>
          </p:txBody>
        </p:sp>
        <p:sp>
          <p:nvSpPr>
            <p:cNvPr id="80" name="Google Shape;80;p16"/>
            <p:cNvSpPr/>
            <p:nvPr/>
          </p:nvSpPr>
          <p:spPr>
            <a:xfrm>
              <a:off x="3456925" y="1288650"/>
              <a:ext cx="3003000" cy="2353800"/>
            </a:xfrm>
            <a:prstGeom prst="rect">
              <a:avLst/>
            </a:prstGeom>
            <a:gradFill>
              <a:gsLst>
                <a:gs pos="0">
                  <a:srgbClr val="FFF6DB"/>
                </a:gs>
                <a:gs pos="100000">
                  <a:srgbClr val="FAD25C"/>
                </a:gs>
              </a:gsLst>
              <a:path path="circle">
                <a:fillToRect b="50%" l="50%" r="50%" t="50%"/>
              </a:path>
              <a:tileRect/>
            </a:gra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6FA8DC"/>
                  </a:solidFill>
                  <a:latin typeface="Lobster"/>
                  <a:ea typeface="Lobster"/>
                  <a:cs typeface="Lobster"/>
                  <a:sym typeface="Lobster"/>
                </a:rPr>
                <a:t>Style</a:t>
              </a:r>
              <a:endParaRPr sz="2500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endParaRPr>
            </a:p>
          </p:txBody>
        </p:sp>
      </p:grpSp>
      <p:sp>
        <p:nvSpPr>
          <p:cNvPr id="81" name="Google Shape;81;p16"/>
          <p:cNvSpPr/>
          <p:nvPr/>
        </p:nvSpPr>
        <p:spPr>
          <a:xfrm>
            <a:off x="5484906" y="1179707"/>
            <a:ext cx="3347400" cy="25407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CONTENT</a:t>
            </a:r>
            <a:endParaRPr sz="3100">
              <a:solidFill>
                <a:srgbClr val="6FA8DC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cxnSp>
        <p:nvCxnSpPr>
          <p:cNvPr id="82" name="Google Shape;82;p16"/>
          <p:cNvCxnSpPr>
            <a:stCxn id="80" idx="3"/>
          </p:cNvCxnSpPr>
          <p:nvPr/>
        </p:nvCxnSpPr>
        <p:spPr>
          <a:xfrm>
            <a:off x="4639788" y="2097101"/>
            <a:ext cx="8454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6"/>
          <p:cNvCxnSpPr>
            <a:stCxn id="80" idx="3"/>
          </p:cNvCxnSpPr>
          <p:nvPr/>
        </p:nvCxnSpPr>
        <p:spPr>
          <a:xfrm>
            <a:off x="4639788" y="2097101"/>
            <a:ext cx="837900" cy="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sp>
        <p:nvSpPr>
          <p:cNvPr id="489" name="Google Shape;489;p52"/>
          <p:cNvSpPr txBox="1"/>
          <p:nvPr/>
        </p:nvSpPr>
        <p:spPr>
          <a:xfrm>
            <a:off x="1044243" y="4427650"/>
            <a:ext cx="267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Amrita Vishwa Vidyapeetham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90" name="Google Shape;490;p52"/>
          <p:cNvSpPr txBox="1"/>
          <p:nvPr/>
        </p:nvSpPr>
        <p:spPr>
          <a:xfrm>
            <a:off x="5490738" y="4359800"/>
            <a:ext cx="206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Starry Night : Van Gogh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91" name="Google Shape;49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13" y="1170125"/>
            <a:ext cx="4140166" cy="31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4279" y="1170125"/>
            <a:ext cx="3838427" cy="3037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it all</a:t>
            </a:r>
            <a:endParaRPr/>
          </a:p>
        </p:txBody>
      </p:sp>
      <p:sp>
        <p:nvSpPr>
          <p:cNvPr id="498" name="Google Shape;498;p53"/>
          <p:cNvSpPr txBox="1"/>
          <p:nvPr/>
        </p:nvSpPr>
        <p:spPr>
          <a:xfrm>
            <a:off x="1044243" y="4427650"/>
            <a:ext cx="267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Amrita Vishwa Vidyapeetham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99" name="Google Shape;499;p53"/>
          <p:cNvSpPr txBox="1"/>
          <p:nvPr/>
        </p:nvSpPr>
        <p:spPr>
          <a:xfrm>
            <a:off x="6153251" y="4359800"/>
            <a:ext cx="104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Post NST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500" name="Google Shape;50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13" y="1170125"/>
            <a:ext cx="4140166" cy="31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4275" y="1170125"/>
            <a:ext cx="4140150" cy="3105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507" name="Google Shape;507;p5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-292576" lvl="0" marL="457200" rtl="0" algn="l">
              <a:spcBef>
                <a:spcPts val="0"/>
              </a:spcBef>
              <a:spcAft>
                <a:spcPts val="0"/>
              </a:spcAft>
              <a:buSzPct val="72222"/>
              <a:buFont typeface="Open Sans"/>
              <a:buAutoNum type="arabicPeriod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Neural Style Transfer : A review by Yongcheng Jing, Yezhou Yang, Zunlei Feng, Jingwen Ye, Yizhou Yu, Mingli Song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292576" lvl="0" marL="457200" rtl="0" algn="l">
              <a:spcBef>
                <a:spcPts val="1200"/>
              </a:spcBef>
              <a:spcAft>
                <a:spcPts val="0"/>
              </a:spcAft>
              <a:buSzPct val="72222"/>
              <a:buFont typeface="Open Sans"/>
              <a:buAutoNum type="arabicPeriod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 Neural Algorithm of Artistic Style by Leon A. Gatys, Alexander S. Ecker, Matthias Bethge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Open Sans"/>
              <a:buAutoNum type="arabicPeriod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Towards Data Science , Medium Blogs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Open Sans"/>
              <a:buAutoNum type="arabicPeriod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Tensorflow Developer Community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5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513" name="Google Shape;513;p5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Sayonara</a:t>
            </a:r>
            <a:endParaRPr sz="2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900"/>
              <a:t>Noun | Goodbye</a:t>
            </a:r>
            <a:endParaRPr i="1"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Transfer  </a:t>
            </a:r>
            <a:endParaRPr/>
          </a:p>
        </p:txBody>
      </p:sp>
      <p:sp>
        <p:nvSpPr>
          <p:cNvPr id="89" name="Google Shape;89;p17"/>
          <p:cNvSpPr/>
          <p:nvPr/>
        </p:nvSpPr>
        <p:spPr>
          <a:xfrm>
            <a:off x="400842" y="1293026"/>
            <a:ext cx="2100899" cy="1616825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CONTENT</a:t>
            </a:r>
            <a:endParaRPr sz="1500"/>
          </a:p>
        </p:txBody>
      </p:sp>
      <p:sp>
        <p:nvSpPr>
          <p:cNvPr id="90" name="Google Shape;90;p17"/>
          <p:cNvSpPr/>
          <p:nvPr/>
        </p:nvSpPr>
        <p:spPr>
          <a:xfrm>
            <a:off x="400839" y="3185151"/>
            <a:ext cx="2100900" cy="16167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Style</a:t>
            </a:r>
            <a:endParaRPr sz="2500">
              <a:solidFill>
                <a:srgbClr val="6FA8DC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91" name="Google Shape;91;p17"/>
          <p:cNvSpPr/>
          <p:nvPr/>
        </p:nvSpPr>
        <p:spPr>
          <a:xfrm>
            <a:off x="5484906" y="1179707"/>
            <a:ext cx="3347400" cy="25407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CONTENT</a:t>
            </a:r>
            <a:endParaRPr sz="3100">
              <a:solidFill>
                <a:srgbClr val="6FA8DC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cxnSp>
        <p:nvCxnSpPr>
          <p:cNvPr id="92" name="Google Shape;92;p17"/>
          <p:cNvCxnSpPr/>
          <p:nvPr/>
        </p:nvCxnSpPr>
        <p:spPr>
          <a:xfrm flipH="1" rot="10800000">
            <a:off x="2501739" y="3474376"/>
            <a:ext cx="830700" cy="5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7"/>
          <p:cNvSpPr/>
          <p:nvPr/>
        </p:nvSpPr>
        <p:spPr>
          <a:xfrm>
            <a:off x="3328725" y="1239300"/>
            <a:ext cx="1195500" cy="34959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PROGRAM</a:t>
            </a:r>
            <a:endParaRPr sz="1500"/>
          </a:p>
        </p:txBody>
      </p:sp>
      <p:cxnSp>
        <p:nvCxnSpPr>
          <p:cNvPr id="94" name="Google Shape;94;p17"/>
          <p:cNvCxnSpPr/>
          <p:nvPr/>
        </p:nvCxnSpPr>
        <p:spPr>
          <a:xfrm>
            <a:off x="2501739" y="2254551"/>
            <a:ext cx="846000" cy="48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7"/>
          <p:cNvCxnSpPr>
            <a:endCxn id="91" idx="1"/>
          </p:cNvCxnSpPr>
          <p:nvPr/>
        </p:nvCxnSpPr>
        <p:spPr>
          <a:xfrm flipH="1" rot="10800000">
            <a:off x="4524306" y="2450057"/>
            <a:ext cx="960600" cy="1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HISTORY OF STYLE TRANSFER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234050"/>
            <a:ext cx="47892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D85C6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Non Photo-realistic rendering ( NPR)</a:t>
            </a:r>
            <a:endParaRPr sz="2100">
              <a:solidFill>
                <a:srgbClr val="3D85C6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14960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Open Sans"/>
              <a:buChar char="●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Artistic rendering without CNNs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Char char="●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Image Based Artistic Rendering - IB-AR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D85C6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Stroke Based Rendering SBR</a:t>
            </a:r>
            <a:endParaRPr sz="1600">
              <a:solidFill>
                <a:srgbClr val="3D85C6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14960" lvl="2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Open Sans"/>
              <a:buChar char="■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Start from a source photo and incrementally compositing with strokes to match the photo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14960" lvl="2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Open Sans"/>
              <a:buChar char="■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SBR can only depict a prescribed style. Effective in simulating certain types of styles. Eg- water color, oil painting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02" name="Google Shape;102;p18"/>
          <p:cNvSpPr txBox="1"/>
          <p:nvPr>
            <p:ph idx="2" type="body"/>
          </p:nvPr>
        </p:nvSpPr>
        <p:spPr>
          <a:xfrm>
            <a:off x="5008550" y="1234050"/>
            <a:ext cx="39363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FA8DC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Region Based Techniques</a:t>
            </a:r>
            <a:endParaRPr sz="2100">
              <a:solidFill>
                <a:srgbClr val="6FA8DC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baseline="-25000" lang="en" sz="2000">
                <a:latin typeface="Open Sans"/>
                <a:ea typeface="Open Sans"/>
                <a:cs typeface="Open Sans"/>
                <a:sym typeface="Open Sans"/>
              </a:rPr>
              <a:t>Exploit the shape of the regions to guide stroke placement</a:t>
            </a:r>
            <a:endParaRPr baseline="-25000" sz="2000"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pen Sans"/>
              <a:buChar char="●"/>
            </a:pPr>
            <a:r>
              <a:rPr baseline="-25000" lang="en" sz="2000">
                <a:latin typeface="Open Sans"/>
                <a:ea typeface="Open Sans"/>
                <a:cs typeface="Open Sans"/>
                <a:sym typeface="Open Sans"/>
              </a:rPr>
              <a:t>Different stroke patterns can be produced in different semantic regions in an image</a:t>
            </a:r>
            <a:endParaRPr baseline="-25000" sz="2000"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pen Sans"/>
              <a:buChar char="●"/>
            </a:pPr>
            <a:r>
              <a:rPr baseline="-25000" lang="en" sz="2000">
                <a:latin typeface="Open Sans"/>
                <a:ea typeface="Open Sans"/>
                <a:cs typeface="Open Sans"/>
                <a:sym typeface="Open Sans"/>
              </a:rPr>
              <a:t>Same problem persists as in SBR : One region based technique is not capable of simulating an </a:t>
            </a:r>
            <a:r>
              <a:rPr baseline="-25000" lang="en" sz="2000">
                <a:latin typeface="Open Sans"/>
                <a:ea typeface="Open Sans"/>
                <a:cs typeface="Open Sans"/>
                <a:sym typeface="Open Sans"/>
              </a:rPr>
              <a:t>arbitrary</a:t>
            </a:r>
            <a:r>
              <a:rPr baseline="-25000" lang="en" sz="2000">
                <a:latin typeface="Open Sans"/>
                <a:ea typeface="Open Sans"/>
                <a:cs typeface="Open Sans"/>
                <a:sym typeface="Open Sans"/>
              </a:rPr>
              <a:t> style</a:t>
            </a:r>
            <a:endParaRPr baseline="-25000" sz="2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HISTORY OF STYLE TRANSFER</a:t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 rotWithShape="1">
          <a:blip r:embed="rId3">
            <a:alphaModFix/>
          </a:blip>
          <a:srcRect b="0" l="7875" r="11263" t="29720"/>
          <a:stretch/>
        </p:blipFill>
        <p:spPr>
          <a:xfrm>
            <a:off x="311700" y="1121775"/>
            <a:ext cx="6864701" cy="372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HISTORY OF STYLE TRANSFER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 rotWithShape="1">
          <a:blip r:embed="rId3">
            <a:alphaModFix/>
          </a:blip>
          <a:srcRect b="22787" l="11645" r="11637" t="25703"/>
          <a:stretch/>
        </p:blipFill>
        <p:spPr>
          <a:xfrm>
            <a:off x="311700" y="1221725"/>
            <a:ext cx="8024151" cy="336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HISTORY OF STYLE TRANSFER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234050"/>
            <a:ext cx="74262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985">
                <a:solidFill>
                  <a:srgbClr val="3D85C6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Example Based Rendering</a:t>
            </a:r>
            <a:endParaRPr sz="1985">
              <a:solidFill>
                <a:srgbClr val="3D85C6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1686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90"/>
              <a:buFont typeface="Open Sans"/>
              <a:buChar char="●"/>
            </a:pPr>
            <a:r>
              <a:rPr lang="en" sz="1390">
                <a:latin typeface="Open Sans"/>
                <a:ea typeface="Open Sans"/>
                <a:cs typeface="Open Sans"/>
                <a:sym typeface="Open Sans"/>
              </a:rPr>
              <a:t>Mapping between an exemplar pair</a:t>
            </a:r>
            <a:endParaRPr sz="139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390">
              <a:latin typeface="Open Sans"/>
              <a:ea typeface="Open Sans"/>
              <a:cs typeface="Open Sans"/>
              <a:sym typeface="Open Sans"/>
            </a:endParaRPr>
          </a:p>
          <a:p>
            <a:pPr indent="-31686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90"/>
              <a:buFont typeface="Open Sans"/>
              <a:buChar char="●"/>
            </a:pPr>
            <a:r>
              <a:rPr lang="en" sz="1390">
                <a:latin typeface="Open Sans"/>
                <a:ea typeface="Open Sans"/>
                <a:cs typeface="Open Sans"/>
                <a:sym typeface="Open Sans"/>
              </a:rPr>
              <a:t>Learn a mapping between pair of source images and target stylised images in a supervised manner</a:t>
            </a:r>
            <a:endParaRPr sz="139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390">
              <a:latin typeface="Open Sans"/>
              <a:ea typeface="Open Sans"/>
              <a:cs typeface="Open Sans"/>
              <a:sym typeface="Open Sans"/>
            </a:endParaRPr>
          </a:p>
          <a:p>
            <a:pPr indent="-31686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90"/>
              <a:buFont typeface="Open Sans"/>
              <a:buChar char="●"/>
            </a:pPr>
            <a:r>
              <a:rPr lang="en" sz="1390">
                <a:latin typeface="Open Sans"/>
                <a:ea typeface="Open Sans"/>
                <a:cs typeface="Open Sans"/>
                <a:sym typeface="Open Sans"/>
              </a:rPr>
              <a:t>Training set : {unstylised source images, stylised images with a particular style}</a:t>
            </a:r>
            <a:endParaRPr sz="139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390">
              <a:latin typeface="Open Sans"/>
              <a:ea typeface="Open Sans"/>
              <a:cs typeface="Open Sans"/>
              <a:sym typeface="Open Sans"/>
            </a:endParaRPr>
          </a:p>
          <a:p>
            <a:pPr indent="-31686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90"/>
              <a:buFont typeface="Open Sans"/>
              <a:buChar char="●"/>
            </a:pPr>
            <a:r>
              <a:rPr lang="en" sz="1390">
                <a:latin typeface="Open Sans"/>
                <a:ea typeface="Open Sans"/>
                <a:cs typeface="Open Sans"/>
                <a:sym typeface="Open Sans"/>
              </a:rPr>
              <a:t>Limitations : </a:t>
            </a:r>
            <a:endParaRPr sz="1390">
              <a:latin typeface="Open Sans"/>
              <a:ea typeface="Open Sans"/>
              <a:cs typeface="Open Sans"/>
              <a:sym typeface="Open Sans"/>
            </a:endParaRPr>
          </a:p>
          <a:p>
            <a:pPr indent="-306069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20"/>
              <a:buFont typeface="Open Sans"/>
              <a:buChar char="○"/>
            </a:pPr>
            <a:r>
              <a:rPr lang="en" sz="1220">
                <a:latin typeface="Open Sans"/>
                <a:ea typeface="Open Sans"/>
                <a:cs typeface="Open Sans"/>
                <a:sym typeface="Open Sans"/>
              </a:rPr>
              <a:t>Pairs of training data are usually </a:t>
            </a:r>
            <a:r>
              <a:rPr lang="en" sz="1220">
                <a:latin typeface="Open Sans"/>
                <a:ea typeface="Open Sans"/>
                <a:cs typeface="Open Sans"/>
                <a:sym typeface="Open Sans"/>
              </a:rPr>
              <a:t>unavailable</a:t>
            </a:r>
            <a:r>
              <a:rPr lang="en" sz="1220">
                <a:latin typeface="Open Sans"/>
                <a:ea typeface="Open Sans"/>
                <a:cs typeface="Open Sans"/>
                <a:sym typeface="Open Sans"/>
              </a:rPr>
              <a:t> in practice</a:t>
            </a:r>
            <a:endParaRPr sz="1220">
              <a:latin typeface="Open Sans"/>
              <a:ea typeface="Open Sans"/>
              <a:cs typeface="Open Sans"/>
              <a:sym typeface="Open Sans"/>
            </a:endParaRPr>
          </a:p>
          <a:p>
            <a:pPr indent="-306069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20"/>
              <a:buFont typeface="Open Sans"/>
              <a:buChar char="○"/>
            </a:pPr>
            <a:r>
              <a:rPr lang="en" sz="1220">
                <a:latin typeface="Open Sans"/>
                <a:ea typeface="Open Sans"/>
                <a:cs typeface="Open Sans"/>
                <a:sym typeface="Open Sans"/>
              </a:rPr>
              <a:t>Only exploit low-level image features. Fail to effectively capture content and style</a:t>
            </a:r>
            <a:endParaRPr sz="15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